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32325-E8A8-4293-9AC6-75FF899C0989}" type="datetimeFigureOut">
              <a:rPr lang="ru-RU" smtClean="0"/>
              <a:pPr/>
              <a:t>19.09.2014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77A55-AED8-44C7-97BF-76F645164FD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B177A55-AED8-44C7-97BF-76F645164FD6}"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507BD-BFC0-4CEF-8114-84A7B677BE36}"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4CDF78-8628-4F93-BCB0-F0115345C2F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507BD-BFC0-4CEF-8114-84A7B677BE36}" type="datetimeFigureOut">
              <a:rPr lang="ru-RU" smtClean="0"/>
              <a:pPr/>
              <a:t>19.09.2014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CDF78-8628-4F93-BCB0-F0115345C2F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93C8E60FAE14BB5B3041783627E104AEFF6B351720E7D3BD9404A797g40C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consultantplus://offline/ref=93C8E60FAE14BB5B3041783627E104AEFF6B351720E7D3BD9404A797g40C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Страховой Бизнес Форум «Вызовы года 2014»</a:t>
            </a:r>
            <a:endParaRPr lang="ru-RU" dirty="0"/>
          </a:p>
        </p:txBody>
      </p:sp>
      <p:sp>
        <p:nvSpPr>
          <p:cNvPr id="3" name="Подзаголовок 2"/>
          <p:cNvSpPr>
            <a:spLocks noGrp="1"/>
          </p:cNvSpPr>
          <p:nvPr>
            <p:ph type="subTitle" idx="1"/>
          </p:nvPr>
        </p:nvSpPr>
        <p:spPr/>
        <p:txBody>
          <a:bodyPr>
            <a:normAutofit fontScale="92500" lnSpcReduction="20000"/>
          </a:bodyPr>
          <a:lstStyle/>
          <a:p>
            <a:r>
              <a:rPr lang="ru-RU" dirty="0" smtClean="0"/>
              <a:t>Асабина Светлана Николаевна</a:t>
            </a:r>
          </a:p>
          <a:p>
            <a:r>
              <a:rPr lang="ru-RU" dirty="0" err="1" smtClean="0"/>
              <a:t>Канд.экон.наук</a:t>
            </a:r>
            <a:r>
              <a:rPr lang="ru-RU" dirty="0" smtClean="0"/>
              <a:t>, доцент кафедры Страхование и управление рисками МГИМО (Университет) МИД России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Autofit/>
          </a:bodyPr>
          <a:lstStyle/>
          <a:p>
            <a:r>
              <a:rPr lang="ru-RU" sz="2400" b="1" dirty="0">
                <a:latin typeface="Times New Roman" pitchFamily="18" charset="0"/>
                <a:cs typeface="Times New Roman" pitchFamily="18" charset="0"/>
              </a:rPr>
              <a:t>Средства контроля:</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Средства </a:t>
            </a:r>
            <a:r>
              <a:rPr lang="ru-RU" sz="2400" dirty="0">
                <a:latin typeface="Times New Roman" pitchFamily="18" charset="0"/>
                <a:cs typeface="Times New Roman" pitchFamily="18" charset="0"/>
              </a:rPr>
              <a:t>контроля представляют собой внутренние документы (политики)  и процедуры, которые обеспечивают  реализацию решений менеджмента, а также совершение необходимых действий для устранения рисков, которые могут помешать достижению  целей организации. Средства контроля осуществляются в рамках всей организации, на всех её уровнях и во всех функциях. Они включают в себя целый ряд мероприятий, таких как согласования, разрешения, проверки, сверки, отчеты по текущей деятельности, безопасности активов и разделению обязанностей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12776"/>
            <a:ext cx="8229600" cy="4896544"/>
          </a:xfrm>
        </p:spPr>
        <p:txBody>
          <a:bodyPr>
            <a:normAutofit fontScale="70000" lnSpcReduction="20000"/>
          </a:bodyPr>
          <a:lstStyle/>
          <a:p>
            <a:r>
              <a:rPr lang="ru-RU" b="1" dirty="0">
                <a:latin typeface="Times New Roman" pitchFamily="18" charset="0"/>
                <a:cs typeface="Times New Roman" pitchFamily="18" charset="0"/>
              </a:rPr>
              <a:t>Информация и коммуникация</a:t>
            </a:r>
            <a:r>
              <a:rPr lang="ru-RU" b="1"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r>
              <a:rPr lang="ru-RU" sz="3400" dirty="0">
                <a:latin typeface="Times New Roman" pitchFamily="18" charset="0"/>
                <a:cs typeface="Times New Roman" pitchFamily="18" charset="0"/>
              </a:rPr>
              <a:t>Информационные системы играют ключевую роль в системах внутреннего контроля, поскольку они создают отчеты, включающие, финансовую информацию, а также информацию по операционной деятельности и соблюдению процедур и законодательства, которая позволяет развивать и управлять бизнес, производить эффективный контроль рисков. В более широком смысле, эффективная коммуникация должна обеспечить информационные потоки вниз, и вверх во всей организации. Необходимая информация выявляется, регистрируется и доводится до заинтересованных лиц своевременно. Эффективная коммуникация, по вопросам связанным с интересами компании, должна быть также обеспечена с внешними сторонами, например, клиентами, поставщиками, регулирующими органами и акционерами.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Autofit/>
          </a:bodyPr>
          <a:lstStyle/>
          <a:p>
            <a:r>
              <a:rPr lang="ru-RU" sz="2600" b="1" dirty="0">
                <a:latin typeface="Times New Roman" pitchFamily="18" charset="0"/>
                <a:cs typeface="Times New Roman" pitchFamily="18" charset="0"/>
              </a:rPr>
              <a:t>Мониторинг:</a:t>
            </a:r>
            <a:r>
              <a:rPr lang="ru-RU" sz="2600" dirty="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pPr>
              <a:buNone/>
            </a:pPr>
            <a:r>
              <a:rPr lang="ru-RU" sz="2600" dirty="0" smtClean="0">
                <a:latin typeface="Times New Roman" pitchFamily="18" charset="0"/>
                <a:cs typeface="Times New Roman" pitchFamily="18" charset="0"/>
              </a:rPr>
              <a:t>Система </a:t>
            </a:r>
            <a:r>
              <a:rPr lang="ru-RU" sz="2600" dirty="0">
                <a:latin typeface="Times New Roman" pitchFamily="18" charset="0"/>
                <a:cs typeface="Times New Roman" pitchFamily="18" charset="0"/>
              </a:rPr>
              <a:t>внутреннего контроля требует мониторинга — процесса оценки качества работы системы в течение промежутка времени. Это достигается путем постоянного мониторинга деятельности или периодических оценок. Недостатки внутреннего контроля, выявленные в ходе таких контрольных мероприятий, следует доводить до сведения руководства и устранять для обеспечения непрерывного совершенствования системы.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20080"/>
          </a:xfrm>
        </p:spPr>
        <p:txBody>
          <a:bodyPr>
            <a:normAutofit fontScale="90000"/>
          </a:bodyPr>
          <a:lstStyle/>
          <a:p>
            <a:r>
              <a:rPr lang="ru-RU" sz="3200" dirty="0" smtClean="0"/>
              <a:t>Внутренний контроль и внутренний аудит страховщика</a:t>
            </a:r>
            <a:br>
              <a:rPr lang="ru-RU" sz="3200" dirty="0" smtClean="0"/>
            </a:br>
            <a:r>
              <a:rPr lang="ru-RU" sz="3200" dirty="0" smtClean="0"/>
              <a:t>Магический куб </a:t>
            </a:r>
            <a:r>
              <a:rPr lang="ru-RU" sz="3200" dirty="0"/>
              <a:t>ERM COSO</a:t>
            </a:r>
          </a:p>
        </p:txBody>
      </p:sp>
      <p:pic>
        <p:nvPicPr>
          <p:cNvPr id="4" name="Содержимое 3" descr="http://www.complianceofficer.ru/img/COSO/COSO_001.png"/>
          <p:cNvPicPr>
            <a:picLocks noGrp="1"/>
          </p:cNvPicPr>
          <p:nvPr>
            <p:ph idx="1"/>
          </p:nvPr>
        </p:nvPicPr>
        <p:blipFill>
          <a:blip r:embed="rId2" cstate="print"/>
          <a:srcRect/>
          <a:stretch>
            <a:fillRect/>
          </a:stretch>
        </p:blipFill>
        <p:spPr bwMode="auto">
          <a:xfrm>
            <a:off x="4427984" y="1412776"/>
            <a:ext cx="3552056" cy="3672408"/>
          </a:xfrm>
          <a:prstGeom prst="rect">
            <a:avLst/>
          </a:prstGeom>
          <a:noFill/>
          <a:ln w="9525">
            <a:noFill/>
            <a:miter lim="800000"/>
            <a:headEnd/>
            <a:tailEnd/>
          </a:ln>
        </p:spPr>
      </p:pic>
      <p:pic>
        <p:nvPicPr>
          <p:cNvPr id="5" name="Рисунок 4" descr="http://www.complianceofficer.ru/img/COSO/COSO_002.png"/>
          <p:cNvPicPr/>
          <p:nvPr/>
        </p:nvPicPr>
        <p:blipFill>
          <a:blip r:embed="rId3" cstate="print"/>
          <a:srcRect/>
          <a:stretch>
            <a:fillRect/>
          </a:stretch>
        </p:blipFill>
        <p:spPr bwMode="auto">
          <a:xfrm>
            <a:off x="1403648" y="2132856"/>
            <a:ext cx="2857500" cy="264414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b="1" dirty="0" smtClean="0">
                <a:latin typeface="Times New Roman" pitchFamily="18" charset="0"/>
                <a:cs typeface="Times New Roman" pitchFamily="18" charset="0"/>
              </a:rPr>
              <a:t>Четыре </a:t>
            </a:r>
            <a:r>
              <a:rPr lang="ru-RU" b="1" dirty="0">
                <a:latin typeface="Times New Roman" pitchFamily="18" charset="0"/>
                <a:cs typeface="Times New Roman" pitchFamily="18" charset="0"/>
              </a:rPr>
              <a:t>категории </a:t>
            </a:r>
            <a:r>
              <a:rPr lang="ru-RU" b="1" dirty="0" err="1">
                <a:latin typeface="Times New Roman" pitchFamily="18" charset="0"/>
                <a:cs typeface="Times New Roman" pitchFamily="18" charset="0"/>
              </a:rPr>
              <a:t>бизнес-задач</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Концептуальная </a:t>
            </a:r>
            <a:r>
              <a:rPr lang="ru-RU" dirty="0">
                <a:latin typeface="Times New Roman" pitchFamily="18" charset="0"/>
                <a:cs typeface="Times New Roman" pitchFamily="18" charset="0"/>
              </a:rPr>
              <a:t>основа управления рисками организаций направлена на достижение целей организации и  включает четыре категории: </a:t>
            </a:r>
          </a:p>
          <a:p>
            <a:pPr lvl="0"/>
            <a:r>
              <a:rPr lang="ru-RU" dirty="0">
                <a:latin typeface="Times New Roman" pitchFamily="18" charset="0"/>
                <a:cs typeface="Times New Roman" pitchFamily="18" charset="0"/>
              </a:rPr>
              <a:t>стратегические цели (</a:t>
            </a:r>
            <a:r>
              <a:rPr lang="ru-RU" dirty="0" err="1">
                <a:latin typeface="Times New Roman" pitchFamily="18" charset="0"/>
                <a:cs typeface="Times New Roman" pitchFamily="18" charset="0"/>
              </a:rPr>
              <a:t>strategic</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цели</a:t>
            </a:r>
            <a:r>
              <a:rPr lang="ru-RU" dirty="0">
                <a:latin typeface="Times New Roman" pitchFamily="18" charset="0"/>
                <a:cs typeface="Times New Roman" pitchFamily="18" charset="0"/>
              </a:rPr>
              <a:t> высокого уровня, соотнесенные с миссией/видением организации;</a:t>
            </a:r>
          </a:p>
          <a:p>
            <a:pPr lvl="0"/>
            <a:r>
              <a:rPr lang="ru-RU" dirty="0">
                <a:latin typeface="Times New Roman" pitchFamily="18" charset="0"/>
                <a:cs typeface="Times New Roman" pitchFamily="18" charset="0"/>
              </a:rPr>
              <a:t>операционные цели (</a:t>
            </a:r>
            <a:r>
              <a:rPr lang="ru-RU" dirty="0" err="1">
                <a:latin typeface="Times New Roman" pitchFamily="18" charset="0"/>
                <a:cs typeface="Times New Roman" pitchFamily="18" charset="0"/>
              </a:rPr>
              <a:t>operations</a:t>
            </a:r>
            <a:r>
              <a:rPr lang="ru-RU" dirty="0">
                <a:latin typeface="Times New Roman" pitchFamily="18" charset="0"/>
                <a:cs typeface="Times New Roman" pitchFamily="18" charset="0"/>
              </a:rPr>
              <a:t>) — эффективное и результативное использование ресурсов;</a:t>
            </a:r>
          </a:p>
          <a:p>
            <a:pPr lvl="0"/>
            <a:r>
              <a:rPr lang="ru-RU" dirty="0">
                <a:latin typeface="Times New Roman" pitchFamily="18" charset="0"/>
                <a:cs typeface="Times New Roman" pitchFamily="18" charset="0"/>
              </a:rPr>
              <a:t>цели в области подготовки отчетности (</a:t>
            </a:r>
            <a:r>
              <a:rPr lang="ru-RU" dirty="0" err="1">
                <a:latin typeface="Times New Roman" pitchFamily="18" charset="0"/>
                <a:cs typeface="Times New Roman" pitchFamily="18" charset="0"/>
              </a:rPr>
              <a:t>reporting</a:t>
            </a:r>
            <a:r>
              <a:rPr lang="ru-RU" dirty="0">
                <a:latin typeface="Times New Roman" pitchFamily="18" charset="0"/>
                <a:cs typeface="Times New Roman" pitchFamily="18" charset="0"/>
              </a:rPr>
              <a:t>) — достоверность отчетности;</a:t>
            </a:r>
          </a:p>
          <a:p>
            <a:pPr lvl="0"/>
            <a:r>
              <a:rPr lang="ru-RU" dirty="0">
                <a:latin typeface="Times New Roman" pitchFamily="18" charset="0"/>
                <a:cs typeface="Times New Roman" pitchFamily="18" charset="0"/>
              </a:rPr>
              <a:t>цели в области соблюдения законодательства (</a:t>
            </a:r>
            <a:r>
              <a:rPr lang="ru-RU" dirty="0" err="1">
                <a:latin typeface="Times New Roman" pitchFamily="18" charset="0"/>
                <a:cs typeface="Times New Roman" pitchFamily="18" charset="0"/>
              </a:rPr>
              <a:t>compliance</a:t>
            </a:r>
            <a:r>
              <a:rPr lang="ru-RU" dirty="0">
                <a:latin typeface="Times New Roman" pitchFamily="18" charset="0"/>
                <a:cs typeface="Times New Roman" pitchFamily="18" charset="0"/>
              </a:rPr>
              <a:t>) — соблюдение применимых законодательных и нормативных актов.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340768"/>
            <a:ext cx="8229600" cy="4785395"/>
          </a:xfrm>
        </p:spPr>
        <p:txBody>
          <a:bodyPr>
            <a:noAutofit/>
          </a:bodyPr>
          <a:lstStyle/>
          <a:p>
            <a:r>
              <a:rPr lang="ru-RU" sz="2000" b="1" dirty="0">
                <a:latin typeface="Times New Roman" pitchFamily="18" charset="0"/>
                <a:cs typeface="Times New Roman" pitchFamily="18" charset="0"/>
              </a:rPr>
              <a:t>Восемь компонентов модели</a:t>
            </a:r>
            <a:endParaRPr lang="ru-RU" sz="2000" dirty="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Внутренняя </a:t>
            </a:r>
            <a:r>
              <a:rPr lang="ru-RU" sz="2000" b="1" dirty="0">
                <a:latin typeface="Times New Roman" pitchFamily="18" charset="0"/>
                <a:cs typeface="Times New Roman" pitchFamily="18" charset="0"/>
              </a:rPr>
              <a:t>среда </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Internal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environment</a:t>
            </a:r>
            <a:r>
              <a:rPr lang="ru-RU" sz="2000" dirty="0">
                <a:latin typeface="Times New Roman" pitchFamily="18" charset="0"/>
                <a:cs typeface="Times New Roman" pitchFamily="18" charset="0"/>
              </a:rPr>
              <a:t>). Внутренняя среда представляет собой атмосферу в организации и определяет, каким образом риск воспринимается сотрудниками организации, и как они на него реагируют. Внутренняя среда включает философию управления рисками и риск-аппетит, честность и этические ценности, а также ту среду, в которой они существуют. </a:t>
            </a:r>
            <a:br>
              <a:rPr lang="ru-RU" sz="2000" dirty="0">
                <a:latin typeface="Times New Roman" pitchFamily="18" charset="0"/>
                <a:cs typeface="Times New Roman" pitchFamily="18" charset="0"/>
              </a:rPr>
            </a:br>
            <a:endParaRPr lang="ru-RU"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Постановка </a:t>
            </a:r>
            <a:r>
              <a:rPr lang="ru-RU" sz="2000" b="1" dirty="0">
                <a:latin typeface="Times New Roman" pitchFamily="18" charset="0"/>
                <a:cs typeface="Times New Roman" pitchFamily="18" charset="0"/>
              </a:rPr>
              <a:t>целей </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Objective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setting</a:t>
            </a:r>
            <a:r>
              <a:rPr lang="ru-RU" sz="2000" dirty="0">
                <a:latin typeface="Times New Roman" pitchFamily="18" charset="0"/>
                <a:cs typeface="Times New Roman" pitchFamily="18" charset="0"/>
              </a:rPr>
              <a:t>). Цели должны быть определены до того, как руководство начнет выявлять события, которые потенциально могут оказать влияние на их достижение. Процесс управления рисками предоставляет «разумную» гарантию того, что руководство компании имеет правильно организованный процесс выбора и формирования целей, и эти цели соответствуют миссии организации и уровню ее </a:t>
            </a:r>
            <a:r>
              <a:rPr lang="ru-RU" sz="2000" dirty="0" err="1">
                <a:latin typeface="Times New Roman" pitchFamily="18" charset="0"/>
                <a:cs typeface="Times New Roman" pitchFamily="18" charset="0"/>
              </a:rPr>
              <a:t>риск-аппетита</a:t>
            </a: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20000"/>
          </a:bodyPr>
          <a:lstStyle/>
          <a:p>
            <a:pPr>
              <a:buNone/>
            </a:pPr>
            <a:r>
              <a:rPr lang="ru-RU" sz="3100" b="1" dirty="0">
                <a:latin typeface="Times New Roman" pitchFamily="18" charset="0"/>
                <a:cs typeface="Times New Roman" pitchFamily="18" charset="0"/>
              </a:rPr>
              <a:t>Определение событий </a:t>
            </a:r>
            <a:r>
              <a:rPr lang="ru-RU" sz="3100" dirty="0">
                <a:latin typeface="Times New Roman" pitchFamily="18" charset="0"/>
                <a:cs typeface="Times New Roman" pitchFamily="18" charset="0"/>
              </a:rPr>
              <a:t>(</a:t>
            </a:r>
            <a:r>
              <a:rPr lang="ru-RU" sz="3100" dirty="0" err="1">
                <a:latin typeface="Times New Roman" pitchFamily="18" charset="0"/>
                <a:cs typeface="Times New Roman" pitchFamily="18" charset="0"/>
              </a:rPr>
              <a:t>Event</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identification</a:t>
            </a:r>
            <a:r>
              <a:rPr lang="ru-RU" sz="3100" dirty="0">
                <a:latin typeface="Times New Roman" pitchFamily="18" charset="0"/>
                <a:cs typeface="Times New Roman" pitchFamily="18" charset="0"/>
              </a:rPr>
              <a:t>). Внутренние и внешние события, оказывающие влияние на достижение целей организации, должны определяться с учетом их разделения на риски или возможности. Возможности должны учитываться руководством в процессе формирования стратегии и постановки целей. </a:t>
            </a:r>
            <a:endParaRPr lang="ru-RU" sz="3100" dirty="0" smtClean="0">
              <a:latin typeface="Times New Roman" pitchFamily="18" charset="0"/>
              <a:cs typeface="Times New Roman" pitchFamily="18" charset="0"/>
            </a:endParaRPr>
          </a:p>
          <a:p>
            <a:pPr>
              <a:buNone/>
            </a:pPr>
            <a:r>
              <a:rPr lang="ru-RU" sz="3100" b="1" dirty="0" smtClean="0">
                <a:latin typeface="Times New Roman" pitchFamily="18" charset="0"/>
                <a:cs typeface="Times New Roman" pitchFamily="18" charset="0"/>
              </a:rPr>
              <a:t>Оценка </a:t>
            </a:r>
            <a:r>
              <a:rPr lang="ru-RU" sz="3100" b="1" dirty="0">
                <a:latin typeface="Times New Roman" pitchFamily="18" charset="0"/>
                <a:cs typeface="Times New Roman" pitchFamily="18" charset="0"/>
              </a:rPr>
              <a:t>рисков </a:t>
            </a:r>
            <a:r>
              <a:rPr lang="ru-RU" sz="3100" dirty="0">
                <a:latin typeface="Times New Roman" pitchFamily="18" charset="0"/>
                <a:cs typeface="Times New Roman" pitchFamily="18" charset="0"/>
              </a:rPr>
              <a:t>(</a:t>
            </a:r>
            <a:r>
              <a:rPr lang="ru-RU" sz="3100" dirty="0" err="1">
                <a:latin typeface="Times New Roman" pitchFamily="18" charset="0"/>
                <a:cs typeface="Times New Roman" pitchFamily="18" charset="0"/>
              </a:rPr>
              <a:t>Risk</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assessment</a:t>
            </a:r>
            <a:r>
              <a:rPr lang="ru-RU" sz="3100" dirty="0">
                <a:latin typeface="Times New Roman" pitchFamily="18" charset="0"/>
                <a:cs typeface="Times New Roman" pitchFamily="18" charset="0"/>
              </a:rPr>
              <a:t>). Риски анализируются с учетом вероятности их возникновения и влияния с целью определения того, какие действия в отношении них необходимо предпринять. Риски оцениваются с точки зрения присущего и остаточного риска. </a:t>
            </a:r>
            <a:r>
              <a:rPr lang="ru-RU" dirty="0"/>
              <a:t/>
            </a:r>
            <a:br>
              <a:rPr lang="ru-RU" dirty="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Autofit/>
          </a:bodyPr>
          <a:lstStyle/>
          <a:p>
            <a:pPr>
              <a:buNone/>
            </a:pPr>
            <a:r>
              <a:rPr lang="ru-RU" sz="2400" b="1" dirty="0">
                <a:latin typeface="Times New Roman" pitchFamily="18" charset="0"/>
                <a:cs typeface="Times New Roman" pitchFamily="18" charset="0"/>
              </a:rPr>
              <a:t>Реагирование на риск </a:t>
            </a:r>
            <a:r>
              <a:rPr lang="ru-RU"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Risk</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response</a:t>
            </a:r>
            <a:r>
              <a:rPr lang="ru-RU" sz="2400" dirty="0">
                <a:latin typeface="Times New Roman" pitchFamily="18" charset="0"/>
                <a:cs typeface="Times New Roman" pitchFamily="18" charset="0"/>
              </a:rPr>
              <a:t>). Руководство выбирает метод реагирования на риск — уклонение от риска, принятие, сокращение или перераспределение риска, — разрабатывая ряд мероприятий, которые позволяют привести выявленный риск в соответствие с допустимым уровнем риска и </a:t>
            </a:r>
            <a:r>
              <a:rPr lang="ru-RU" sz="2400" dirty="0" err="1">
                <a:latin typeface="Times New Roman" pitchFamily="18" charset="0"/>
                <a:cs typeface="Times New Roman" pitchFamily="18" charset="0"/>
              </a:rPr>
              <a:t>риск-аппетитом</a:t>
            </a:r>
            <a:r>
              <a:rPr lang="ru-RU" sz="2400" dirty="0">
                <a:latin typeface="Times New Roman" pitchFamily="18" charset="0"/>
                <a:cs typeface="Times New Roman" pitchFamily="18" charset="0"/>
              </a:rPr>
              <a:t> организации. </a:t>
            </a:r>
            <a:endParaRPr lang="ru-RU" sz="2400" dirty="0" smtClean="0">
              <a:latin typeface="Times New Roman" pitchFamily="18" charset="0"/>
              <a:cs typeface="Times New Roman" pitchFamily="18" charset="0"/>
            </a:endParaRPr>
          </a:p>
          <a:p>
            <a:pPr>
              <a:buNone/>
            </a:pPr>
            <a:r>
              <a:rPr lang="ru-RU" sz="2400" b="1" dirty="0" smtClean="0">
                <a:latin typeface="Times New Roman" pitchFamily="18" charset="0"/>
                <a:cs typeface="Times New Roman" pitchFamily="18" charset="0"/>
              </a:rPr>
              <a:t>Средства </a:t>
            </a:r>
            <a:r>
              <a:rPr lang="ru-RU" sz="2400" b="1" dirty="0">
                <a:latin typeface="Times New Roman" pitchFamily="18" charset="0"/>
                <a:cs typeface="Times New Roman" pitchFamily="18" charset="0"/>
              </a:rPr>
              <a:t>контроля </a:t>
            </a:r>
            <a:r>
              <a:rPr lang="ru-RU"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Control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activities</a:t>
            </a:r>
            <a:r>
              <a:rPr lang="ru-RU" sz="2400" dirty="0">
                <a:latin typeface="Times New Roman" pitchFamily="18" charset="0"/>
                <a:cs typeface="Times New Roman" pitchFamily="18" charset="0"/>
              </a:rPr>
              <a:t>). Политики и процедуры разработаны и установлены таким образом, чтобы обеспечивать «разумную» гарантию того, что реагирование на возникающий риск происходит эффективно и своевременно.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sz="3400" b="1" dirty="0">
                <a:latin typeface="Times New Roman" pitchFamily="18" charset="0"/>
                <a:cs typeface="Times New Roman" pitchFamily="18" charset="0"/>
              </a:rPr>
              <a:t>Информация и коммуникации </a:t>
            </a:r>
            <a:r>
              <a:rPr lang="ru-RU" sz="3400" dirty="0">
                <a:latin typeface="Times New Roman" pitchFamily="18" charset="0"/>
                <a:cs typeface="Times New Roman" pitchFamily="18" charset="0"/>
              </a:rPr>
              <a:t>(</a:t>
            </a:r>
            <a:r>
              <a:rPr lang="ru-RU" sz="3400" dirty="0" err="1">
                <a:latin typeface="Times New Roman" pitchFamily="18" charset="0"/>
                <a:cs typeface="Times New Roman" pitchFamily="18" charset="0"/>
              </a:rPr>
              <a:t>Information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communication</a:t>
            </a:r>
            <a:r>
              <a:rPr lang="ru-RU" sz="3400" dirty="0">
                <a:latin typeface="Times New Roman" pitchFamily="18" charset="0"/>
                <a:cs typeface="Times New Roman" pitchFamily="18" charset="0"/>
              </a:rPr>
              <a:t>). Необходимая информация определяется, фиксируется и передается в такой форме и в такие сроки, которые позволяют сотрудникам выполнять их функциональные обязанности. Также осуществляется эффективный обмен информацией в рамках организации как по вертикали сверху вниз и снизу вверх, так и по горизонтали. </a:t>
            </a:r>
            <a:endParaRPr lang="ru-RU" sz="3400" dirty="0" smtClean="0">
              <a:latin typeface="Times New Roman" pitchFamily="18" charset="0"/>
              <a:cs typeface="Times New Roman" pitchFamily="18" charset="0"/>
            </a:endParaRPr>
          </a:p>
          <a:p>
            <a:pPr>
              <a:buNone/>
            </a:pPr>
            <a:r>
              <a:rPr lang="ru-RU" sz="3400" b="1" dirty="0" smtClean="0">
                <a:latin typeface="Times New Roman" pitchFamily="18" charset="0"/>
                <a:cs typeface="Times New Roman" pitchFamily="18" charset="0"/>
              </a:rPr>
              <a:t>Мониторинг </a:t>
            </a:r>
            <a:r>
              <a:rPr lang="ru-RU" sz="3400" dirty="0">
                <a:latin typeface="Times New Roman" pitchFamily="18" charset="0"/>
                <a:cs typeface="Times New Roman" pitchFamily="18" charset="0"/>
              </a:rPr>
              <a:t>(</a:t>
            </a:r>
            <a:r>
              <a:rPr lang="ru-RU" sz="3400" dirty="0" err="1">
                <a:latin typeface="Times New Roman" pitchFamily="18" charset="0"/>
                <a:cs typeface="Times New Roman" pitchFamily="18" charset="0"/>
              </a:rPr>
              <a:t>Monitoring</a:t>
            </a:r>
            <a:r>
              <a:rPr lang="ru-RU" sz="3400" dirty="0">
                <a:latin typeface="Times New Roman" pitchFamily="18" charset="0"/>
                <a:cs typeface="Times New Roman" pitchFamily="18" charset="0"/>
              </a:rPr>
              <a:t>).Весь процесс управления рисками организации отслеживается и по необходимости корректируется. Мониторинг осуществляется в рамках текущей деятельности руководства или путем проведения периодических оценок. </a:t>
            </a:r>
            <a:r>
              <a:rPr lang="ru-RU" dirty="0"/>
              <a:t/>
            </a:r>
            <a:br>
              <a:rPr lang="ru-RU" dirty="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a:bodyPr>
          <a:lstStyle/>
          <a:p>
            <a:pPr>
              <a:buNone/>
            </a:pPr>
            <a:r>
              <a:rPr lang="ru-RU" sz="2800" dirty="0">
                <a:latin typeface="Times New Roman" pitchFamily="18" charset="0"/>
                <a:cs typeface="Times New Roman" pitchFamily="18" charset="0"/>
              </a:rPr>
              <a:t>Положения модели </a:t>
            </a:r>
            <a:r>
              <a:rPr lang="en-US" sz="2800" dirty="0">
                <a:latin typeface="Times New Roman" pitchFamily="18" charset="0"/>
                <a:cs typeface="Times New Roman" pitchFamily="18" charset="0"/>
              </a:rPr>
              <a:t>COSO</a:t>
            </a:r>
            <a:r>
              <a:rPr lang="ru-RU" sz="2800" dirty="0">
                <a:latin typeface="Times New Roman" pitchFamily="18" charset="0"/>
                <a:cs typeface="Times New Roman" pitchFamily="18" charset="0"/>
              </a:rPr>
              <a:t> нашли отражение в документах Института внутренних аудиторов (США). Были разработаны Международные профессиональные стандарты внутреннего аудита, как часть основ профессиональной практики внутреннего аудита. Российским институтом внутренних аудиторов осуществлен перевод текста стандартов, в которых выделены </a:t>
            </a:r>
            <a:r>
              <a:rPr lang="ru-RU" sz="2800" u="sng" dirty="0">
                <a:latin typeface="Times New Roman" pitchFamily="18" charset="0"/>
                <a:cs typeface="Times New Roman" pitchFamily="18" charset="0"/>
              </a:rPr>
              <a:t>Стандарты качественных характеристик </a:t>
            </a:r>
            <a:r>
              <a:rPr lang="ru-RU" sz="2800" u="sng" dirty="0" smtClean="0">
                <a:latin typeface="Times New Roman" pitchFamily="18" charset="0"/>
                <a:cs typeface="Times New Roman" pitchFamily="18" charset="0"/>
              </a:rPr>
              <a:t>и </a:t>
            </a:r>
            <a:r>
              <a:rPr lang="ru-RU" sz="2800" u="sng" dirty="0">
                <a:latin typeface="Times New Roman" pitchFamily="18" charset="0"/>
                <a:cs typeface="Times New Roman" pitchFamily="18" charset="0"/>
              </a:rPr>
              <a:t>Стандарты </a:t>
            </a:r>
            <a:r>
              <a:rPr lang="ru-RU" sz="2800" u="sng" dirty="0" smtClean="0">
                <a:latin typeface="Times New Roman" pitchFamily="18" charset="0"/>
                <a:cs typeface="Times New Roman" pitchFamily="18" charset="0"/>
              </a:rPr>
              <a:t>деятельности внутреннего аудитора</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84784"/>
            <a:ext cx="8229600" cy="4824536"/>
          </a:xfrm>
        </p:spPr>
        <p:txBody>
          <a:bodyPr>
            <a:noAutofit/>
          </a:bodyPr>
          <a:lstStyle/>
          <a:p>
            <a:pPr algn="ctr">
              <a:buNone/>
            </a:pPr>
            <a:r>
              <a:rPr lang="ru-RU" sz="1600" dirty="0" smtClean="0">
                <a:latin typeface="Times New Roman" pitchFamily="18" charset="0"/>
                <a:cs typeface="Times New Roman" pitchFamily="18" charset="0"/>
              </a:rPr>
              <a:t>Российские источники </a:t>
            </a:r>
            <a:r>
              <a:rPr lang="ru-RU" sz="1600" dirty="0">
                <a:latin typeface="Times New Roman" pitchFamily="18" charset="0"/>
                <a:cs typeface="Times New Roman" pitchFamily="18" charset="0"/>
              </a:rPr>
              <a:t>права и методические </a:t>
            </a:r>
            <a:r>
              <a:rPr lang="ru-RU" sz="1600" dirty="0" smtClean="0">
                <a:latin typeface="Times New Roman" pitchFamily="18" charset="0"/>
                <a:cs typeface="Times New Roman" pitchFamily="18" charset="0"/>
              </a:rPr>
              <a:t>материалы</a:t>
            </a:r>
            <a:endParaRPr lang="ru-RU" sz="1600" dirty="0">
              <a:latin typeface="Times New Roman" pitchFamily="18" charset="0"/>
              <a:cs typeface="Times New Roman" pitchFamily="18" charset="0"/>
            </a:endParaRPr>
          </a:p>
          <a:p>
            <a:pPr>
              <a:buNone/>
            </a:pPr>
            <a:r>
              <a:rPr lang="ru-RU" sz="1600" dirty="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Федеральный </a:t>
            </a:r>
            <a:r>
              <a:rPr lang="ru-RU" sz="1600" dirty="0">
                <a:latin typeface="Times New Roman" pitchFamily="18" charset="0"/>
                <a:cs typeface="Times New Roman" pitchFamily="18" charset="0"/>
              </a:rPr>
              <a:t>закон от 06.12.2011 №402-ФЗ «О бухгалтерском учете»,  ст.19 ч.2: Экономический субъект, бухгалтерская (финансовая) отчетность которого подлежит </a:t>
            </a:r>
            <a:r>
              <a:rPr lang="ru-RU" sz="1600" dirty="0">
                <a:latin typeface="Times New Roman" pitchFamily="18" charset="0"/>
                <a:cs typeface="Times New Roman" pitchFamily="18" charset="0"/>
                <a:hlinkClick r:id="rId2"/>
              </a:rPr>
              <a:t>обязательному аудиту</a:t>
            </a:r>
            <a:r>
              <a:rPr lang="ru-RU" sz="1600" dirty="0">
                <a:latin typeface="Times New Roman" pitchFamily="18" charset="0"/>
                <a:cs typeface="Times New Roman" pitchFamily="18" charset="0"/>
              </a:rPr>
              <a:t>, обязан организовать и осуществлять внутренний контроль ведения бухгалтерского учета и составления бухгалтерской (финансовой) отчетности.</a:t>
            </a:r>
          </a:p>
          <a:p>
            <a:pPr>
              <a:buNone/>
            </a:pPr>
            <a:r>
              <a:rPr lang="ru-RU" sz="1600" dirty="0">
                <a:latin typeface="Times New Roman" pitchFamily="18" charset="0"/>
                <a:cs typeface="Times New Roman" pitchFamily="18" charset="0"/>
              </a:rPr>
              <a:t>Информация Минфина России № ПЗ-11/2013 «Организация и осуществление экономическим субъектом внутреннего контроля совершаемых фактов хозяйственной жизни, ведения бухгалтерского учета и составления бухгалтерской (финансовой) отчетности» от 26.12.2013.</a:t>
            </a:r>
          </a:p>
          <a:p>
            <a:pPr>
              <a:buNone/>
            </a:pPr>
            <a:r>
              <a:rPr lang="ru-RU" sz="1600" dirty="0">
                <a:latin typeface="Times New Roman" pitchFamily="18" charset="0"/>
                <a:cs typeface="Times New Roman" pitchFamily="18" charset="0"/>
              </a:rPr>
              <a:t>Закон от 27.11.1992 №4015-1 «Об организации страхового дела в Российской Федерации», ст.28.1 и 28.2. </a:t>
            </a:r>
          </a:p>
          <a:p>
            <a:pPr>
              <a:buNone/>
            </a:pPr>
            <a:r>
              <a:rPr lang="ru-RU" sz="1600" dirty="0">
                <a:latin typeface="Times New Roman" pitchFamily="18" charset="0"/>
                <a:cs typeface="Times New Roman" pitchFamily="18" charset="0"/>
              </a:rPr>
              <a:t>Положение Банка России от 16.12.2003 №242-П «Об организации внутреннего контроля в кредитных организациях и банковских группах». </a:t>
            </a:r>
          </a:p>
          <a:p>
            <a:pPr>
              <a:buNone/>
            </a:pPr>
            <a:r>
              <a:rPr lang="ru-RU" sz="1600" dirty="0">
                <a:latin typeface="Times New Roman" pitchFamily="18" charset="0"/>
                <a:cs typeface="Times New Roman" pitchFamily="18" charset="0"/>
              </a:rPr>
              <a:t>Приказ </a:t>
            </a:r>
            <a:r>
              <a:rPr lang="ru-RU" sz="1600" dirty="0" err="1">
                <a:latin typeface="Times New Roman" pitchFamily="18" charset="0"/>
                <a:cs typeface="Times New Roman" pitchFamily="18" charset="0"/>
              </a:rPr>
              <a:t>Росимущества</a:t>
            </a:r>
            <a:r>
              <a:rPr lang="ru-RU" sz="1600" dirty="0">
                <a:latin typeface="Times New Roman" pitchFamily="18" charset="0"/>
                <a:cs typeface="Times New Roman" pitchFamily="18" charset="0"/>
              </a:rPr>
              <a:t> от 04.07.2014 №249 «Методические рекомендации по организации работы внутреннего аудита в акционерных обществах с участием Российской Федерации». </a:t>
            </a:r>
          </a:p>
          <a:p>
            <a:endParaRPr lang="ru-RU" sz="1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12776"/>
            <a:ext cx="8229600" cy="4896544"/>
          </a:xfrm>
        </p:spPr>
        <p:txBody>
          <a:bodyPr>
            <a:noAutofit/>
          </a:bodyPr>
          <a:lstStyle/>
          <a:p>
            <a:pPr>
              <a:buNone/>
            </a:pPr>
            <a:r>
              <a:rPr lang="ru-RU" sz="2200" dirty="0">
                <a:latin typeface="Times New Roman" pitchFamily="18" charset="0"/>
                <a:cs typeface="Times New Roman" pitchFamily="18" charset="0"/>
              </a:rPr>
              <a:t>Рабочей группой </a:t>
            </a:r>
            <a:r>
              <a:rPr lang="en-US" sz="2200" dirty="0">
                <a:latin typeface="Times New Roman" pitchFamily="18" charset="0"/>
                <a:cs typeface="Times New Roman" pitchFamily="18" charset="0"/>
              </a:rPr>
              <a:t>EIOPA</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European</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Insurance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and</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Occupational</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Pensions</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Authority</a:t>
            </a:r>
            <a:r>
              <a:rPr lang="ru-RU" sz="2200" dirty="0">
                <a:latin typeface="Times New Roman" pitchFamily="18" charset="0"/>
                <a:cs typeface="Times New Roman" pitchFamily="18" charset="0"/>
              </a:rPr>
              <a:t>) дано следующее определение системы внутреннего контроля страховой организации</a:t>
            </a:r>
            <a:r>
              <a:rPr lang="ru-RU" sz="2200" dirty="0" smtClean="0">
                <a:latin typeface="Times New Roman" pitchFamily="18" charset="0"/>
                <a:cs typeface="Times New Roman" pitchFamily="18" charset="0"/>
              </a:rPr>
              <a:t>:</a:t>
            </a:r>
          </a:p>
          <a:p>
            <a:pPr>
              <a:buNone/>
            </a:pPr>
            <a:r>
              <a:rPr lang="ru-RU" sz="2200" dirty="0" smtClean="0">
                <a:latin typeface="Times New Roman" pitchFamily="18" charset="0"/>
                <a:cs typeface="Times New Roman" pitchFamily="18" charset="0"/>
              </a:rPr>
              <a:t> </a:t>
            </a:r>
            <a:r>
              <a:rPr lang="ru-RU" sz="2200" i="1" dirty="0">
                <a:latin typeface="Times New Roman" pitchFamily="18" charset="0"/>
                <a:cs typeface="Times New Roman" pitchFamily="18" charset="0"/>
              </a:rPr>
              <a:t>«Внутренний контроль является непрерывной совокупностью процессов, реализуемых Советом директоров организации, менеджментом и всеми ее сотрудниками, предназначенной для обеспечения разумной уверенности в: </a:t>
            </a:r>
            <a:endParaRPr lang="ru-RU" sz="2200" dirty="0">
              <a:latin typeface="Times New Roman" pitchFamily="18" charset="0"/>
              <a:cs typeface="Times New Roman" pitchFamily="18" charset="0"/>
            </a:endParaRPr>
          </a:p>
          <a:p>
            <a:pPr>
              <a:buNone/>
            </a:pPr>
            <a:r>
              <a:rPr lang="ru-RU" sz="2200" i="1" dirty="0">
                <a:latin typeface="Times New Roman" pitchFamily="18" charset="0"/>
                <a:cs typeface="Times New Roman" pitchFamily="18" charset="0"/>
              </a:rPr>
              <a:t>• эффективности и результативности операций. </a:t>
            </a:r>
            <a:endParaRPr lang="ru-RU" sz="2200" dirty="0">
              <a:latin typeface="Times New Roman" pitchFamily="18" charset="0"/>
              <a:cs typeface="Times New Roman" pitchFamily="18" charset="0"/>
            </a:endParaRPr>
          </a:p>
          <a:p>
            <a:pPr>
              <a:buNone/>
            </a:pPr>
            <a:r>
              <a:rPr lang="ru-RU" sz="2200" i="1" dirty="0">
                <a:latin typeface="Times New Roman" pitchFamily="18" charset="0"/>
                <a:cs typeface="Times New Roman" pitchFamily="18" charset="0"/>
              </a:rPr>
              <a:t>• надежности финансовой и нефинансовой информации. </a:t>
            </a:r>
            <a:endParaRPr lang="ru-RU" sz="2200" dirty="0">
              <a:latin typeface="Times New Roman" pitchFamily="18" charset="0"/>
              <a:cs typeface="Times New Roman" pitchFamily="18" charset="0"/>
            </a:endParaRPr>
          </a:p>
          <a:p>
            <a:pPr>
              <a:buNone/>
            </a:pPr>
            <a:r>
              <a:rPr lang="ru-RU" sz="2200" i="1" dirty="0">
                <a:latin typeface="Times New Roman" pitchFamily="18" charset="0"/>
                <a:cs typeface="Times New Roman" pitchFamily="18" charset="0"/>
              </a:rPr>
              <a:t>• адекватном контроле рисков. </a:t>
            </a:r>
            <a:endParaRPr lang="ru-RU" sz="2200" dirty="0">
              <a:latin typeface="Times New Roman" pitchFamily="18" charset="0"/>
              <a:cs typeface="Times New Roman" pitchFamily="18" charset="0"/>
            </a:endParaRPr>
          </a:p>
          <a:p>
            <a:pPr>
              <a:buNone/>
            </a:pPr>
            <a:r>
              <a:rPr lang="ru-RU" sz="2200" i="1" dirty="0">
                <a:latin typeface="Times New Roman" pitchFamily="18" charset="0"/>
                <a:cs typeface="Times New Roman" pitchFamily="18" charset="0"/>
              </a:rPr>
              <a:t>• взвешенном подходе к бизнесу. </a:t>
            </a:r>
            <a:endParaRPr lang="ru-RU" sz="2200" dirty="0">
              <a:latin typeface="Times New Roman" pitchFamily="18" charset="0"/>
              <a:cs typeface="Times New Roman" pitchFamily="18" charset="0"/>
            </a:endParaRPr>
          </a:p>
          <a:p>
            <a:pPr>
              <a:buNone/>
            </a:pPr>
            <a:r>
              <a:rPr lang="ru-RU" sz="2200" i="1" dirty="0">
                <a:latin typeface="Times New Roman" pitchFamily="18" charset="0"/>
                <a:cs typeface="Times New Roman" pitchFamily="18" charset="0"/>
              </a:rPr>
              <a:t>• соблюдении законов и правил, а также внутренних регламентов и процедур. </a:t>
            </a:r>
            <a:endParaRPr lang="ru-RU" sz="2200" dirty="0">
              <a:latin typeface="Times New Roman" pitchFamily="18" charset="0"/>
              <a:cs typeface="Times New Roman" pitchFamily="18" charset="0"/>
            </a:endParaRPr>
          </a:p>
          <a:p>
            <a:endParaRPr lang="ru-RU"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sz="3600" dirty="0">
                <a:latin typeface="Times New Roman" pitchFamily="18" charset="0"/>
                <a:cs typeface="Times New Roman" pitchFamily="18" charset="0"/>
              </a:rPr>
              <a:t>В системе Основных Принципов Страхования  (</a:t>
            </a:r>
            <a:r>
              <a:rPr lang="en-US" sz="3600" dirty="0">
                <a:latin typeface="Times New Roman" pitchFamily="18" charset="0"/>
                <a:cs typeface="Times New Roman" pitchFamily="18" charset="0"/>
              </a:rPr>
              <a:t>Insurance Core Principles</a:t>
            </a:r>
            <a:r>
              <a:rPr lang="ru-RU" sz="3600" dirty="0">
                <a:latin typeface="Times New Roman" pitchFamily="18" charset="0"/>
                <a:cs typeface="Times New Roman" pitchFamily="18" charset="0"/>
              </a:rPr>
              <a:t>, </a:t>
            </a:r>
            <a:r>
              <a:rPr lang="en-US" sz="3600" dirty="0">
                <a:latin typeface="Times New Roman" pitchFamily="18" charset="0"/>
                <a:cs typeface="Times New Roman" pitchFamily="18" charset="0"/>
              </a:rPr>
              <a:t>ICP</a:t>
            </a:r>
            <a:r>
              <a:rPr lang="ru-RU" sz="3600" dirty="0">
                <a:latin typeface="Times New Roman" pitchFamily="18" charset="0"/>
                <a:cs typeface="Times New Roman" pitchFamily="18" charset="0"/>
              </a:rPr>
              <a:t>), принятых Международной ассоциаций страховых надзоров в октябре 2011 года, есть </a:t>
            </a:r>
            <a:r>
              <a:rPr lang="en-US" sz="3600" dirty="0">
                <a:latin typeface="Times New Roman" pitchFamily="18" charset="0"/>
                <a:cs typeface="Times New Roman" pitchFamily="18" charset="0"/>
              </a:rPr>
              <a:t>ICP</a:t>
            </a:r>
            <a:r>
              <a:rPr lang="ru-RU" sz="3600" dirty="0">
                <a:latin typeface="Times New Roman" pitchFamily="18" charset="0"/>
                <a:cs typeface="Times New Roman" pitchFamily="18" charset="0"/>
              </a:rPr>
              <a:t> 8 «Риск менеджмент и внутренний контроль». Надзор обязывает страховщика иметь, как часть структуры корпоративного управления, эффективную систему риск менеджмента и внутреннего контроля, включая организацию управления рисками, </a:t>
            </a:r>
            <a:r>
              <a:rPr lang="ru-RU" sz="3600" dirty="0" err="1">
                <a:latin typeface="Times New Roman" pitchFamily="18" charset="0"/>
                <a:cs typeface="Times New Roman" pitchFamily="18" charset="0"/>
              </a:rPr>
              <a:t>комплаенс</a:t>
            </a:r>
            <a:r>
              <a:rPr lang="ru-RU" sz="3600" dirty="0">
                <a:latin typeface="Times New Roman" pitchFamily="18" charset="0"/>
                <a:cs typeface="Times New Roman" pitchFamily="18" charset="0"/>
              </a:rPr>
              <a:t>, актуарную деятельность и внутренний аудит.</a:t>
            </a:r>
          </a:p>
          <a:p>
            <a:pPr>
              <a:buNone/>
            </a:pPr>
            <a:r>
              <a:rPr lang="ru-RU" sz="3600" dirty="0">
                <a:latin typeface="Times New Roman" pitchFamily="18" charset="0"/>
                <a:cs typeface="Times New Roman" pitchFamily="18" charset="0"/>
              </a:rPr>
              <a:t>Система риск менеджмента должна обеспечивать полноту стратегий, политик, процессов и контрольных действий для идентификации, оценки,  мониторинга, управления и описания рисков страховщика.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20000"/>
          </a:bodyPr>
          <a:lstStyle/>
          <a:p>
            <a:pPr>
              <a:buNone/>
            </a:pPr>
            <a:r>
              <a:rPr lang="ru-RU" dirty="0">
                <a:latin typeface="Times New Roman" pitchFamily="18" charset="0"/>
                <a:cs typeface="Times New Roman" pitchFamily="18" charset="0"/>
              </a:rPr>
              <a:t>Система внутреннего контроля должна быть построена с помощью Совета директоров и высшего исполнительного органа таким образом, чтобы обеспечить достаточную уверенность в том,  что бизнес  развивается в соответствии с утвержденной стратегией и  уровень риска не превышает установленного размера; в соответствии с коммерческими целями, принятыми политиками и процессами и в соответствии с законодательством.</a:t>
            </a:r>
          </a:p>
          <a:p>
            <a:pPr>
              <a:buNone/>
            </a:pPr>
            <a:r>
              <a:rPr lang="ru-RU" dirty="0">
                <a:latin typeface="Times New Roman" pitchFamily="18" charset="0"/>
                <a:cs typeface="Times New Roman" pitchFamily="18" charset="0"/>
              </a:rPr>
              <a:t>Орган страхового надзора оценивает систему внутреннего контроля страховщика, проверяет её адекватность характеру и масштабам бизнеса, и при необходимости, требует усиления контрольных мер</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20000"/>
          </a:bodyPr>
          <a:lstStyle/>
          <a:p>
            <a:pPr>
              <a:buNone/>
            </a:pPr>
            <a:r>
              <a:rPr lang="ru-RU" dirty="0">
                <a:latin typeface="Times New Roman" pitchFamily="18" charset="0"/>
                <a:cs typeface="Times New Roman" pitchFamily="18" charset="0"/>
              </a:rPr>
              <a:t>Совет директоров должен получать регулярный отчет об эффективности контроля, включающий оценочные значения и выявленные недостатки.</a:t>
            </a:r>
          </a:p>
          <a:p>
            <a:pPr>
              <a:buNone/>
            </a:pPr>
            <a:r>
              <a:rPr lang="ru-RU" dirty="0">
                <a:latin typeface="Times New Roman" pitchFamily="18" charset="0"/>
                <a:cs typeface="Times New Roman" pitchFamily="18" charset="0"/>
              </a:rPr>
              <a:t>Отчеты должны охватывать такие вопросы, как</a:t>
            </a:r>
          </a:p>
          <a:p>
            <a:pPr>
              <a:buNone/>
            </a:pPr>
            <a:r>
              <a:rPr lang="ru-RU" dirty="0">
                <a:latin typeface="Times New Roman" pitchFamily="18" charset="0"/>
                <a:cs typeface="Times New Roman" pitchFamily="18" charset="0"/>
              </a:rPr>
              <a:t>- описание стратегии внутреннего контроля;</a:t>
            </a:r>
          </a:p>
          <a:p>
            <a:pPr>
              <a:buNone/>
            </a:pPr>
            <a:r>
              <a:rPr lang="ru-RU" dirty="0">
                <a:latin typeface="Times New Roman" pitchFamily="18" charset="0"/>
                <a:cs typeface="Times New Roman" pitchFamily="18" charset="0"/>
              </a:rPr>
              <a:t>- классификация бизнес процессов, подпадающих под контроль;</a:t>
            </a:r>
          </a:p>
          <a:p>
            <a:pPr>
              <a:buNone/>
            </a:pPr>
            <a:r>
              <a:rPr lang="ru-RU" dirty="0">
                <a:latin typeface="Times New Roman" pitchFamily="18" charset="0"/>
                <a:cs typeface="Times New Roman" pitchFamily="18" charset="0"/>
              </a:rPr>
              <a:t>- виды тестирования;</a:t>
            </a:r>
          </a:p>
          <a:p>
            <a:pPr>
              <a:buNone/>
            </a:pPr>
            <a:r>
              <a:rPr lang="ru-RU" dirty="0">
                <a:latin typeface="Times New Roman" pitchFamily="18" charset="0"/>
                <a:cs typeface="Times New Roman" pitchFamily="18" charset="0"/>
              </a:rPr>
              <a:t>- информацию о доступных ресурсах (персонал, бюджеты) и их достаточности;</a:t>
            </a:r>
          </a:p>
          <a:p>
            <a:pPr>
              <a:buNone/>
            </a:pPr>
            <a:r>
              <a:rPr lang="ru-RU" dirty="0">
                <a:latin typeface="Times New Roman" pitchFamily="18" charset="0"/>
                <a:cs typeface="Times New Roman" pitchFamily="18" charset="0"/>
              </a:rPr>
              <a:t>- недостатки контроля, ответные действия.</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20000"/>
          </a:bodyPr>
          <a:lstStyle/>
          <a:p>
            <a:pPr>
              <a:buNone/>
            </a:pPr>
            <a:r>
              <a:rPr lang="ru-RU" dirty="0">
                <a:latin typeface="Times New Roman" pitchFamily="18" charset="0"/>
                <a:cs typeface="Times New Roman" pitchFamily="18" charset="0"/>
              </a:rPr>
              <a:t>Орган страхового надзора требует, чтобы внутренний аудит:</a:t>
            </a:r>
          </a:p>
          <a:p>
            <a:pPr>
              <a:buNone/>
            </a:pPr>
            <a:r>
              <a:rPr lang="ru-RU" dirty="0">
                <a:latin typeface="Times New Roman" pitchFamily="18" charset="0"/>
                <a:cs typeface="Times New Roman" pitchFamily="18" charset="0"/>
              </a:rPr>
              <a:t>- имел неограниченный доступ  ко всем направлениям деятельности страховщика, документам и материалам;</a:t>
            </a:r>
          </a:p>
          <a:p>
            <a:pPr>
              <a:buNone/>
            </a:pPr>
            <a:r>
              <a:rPr lang="ru-RU" dirty="0">
                <a:latin typeface="Times New Roman" pitchFamily="18" charset="0"/>
                <a:cs typeface="Times New Roman" pitchFamily="18" charset="0"/>
              </a:rPr>
              <a:t>- имел достаточные полномочия;</a:t>
            </a:r>
          </a:p>
          <a:p>
            <a:pPr>
              <a:buNone/>
            </a:pPr>
            <a:r>
              <a:rPr lang="ru-RU" dirty="0">
                <a:latin typeface="Times New Roman" pitchFamily="18" charset="0"/>
                <a:cs typeface="Times New Roman" pitchFamily="18" charset="0"/>
              </a:rPr>
              <a:t>- имел достаточные материальные и человеческие ресурсы, надлежаще подготовленные;</a:t>
            </a:r>
          </a:p>
          <a:p>
            <a:pPr>
              <a:buNone/>
            </a:pPr>
            <a:r>
              <a:rPr lang="ru-RU" dirty="0">
                <a:latin typeface="Times New Roman" pitchFamily="18" charset="0"/>
                <a:cs typeface="Times New Roman" pitchFamily="18" charset="0"/>
              </a:rPr>
              <a:t>- обладал независимостью, включая возможность прямого контакта с Советом директоров;</a:t>
            </a:r>
          </a:p>
          <a:p>
            <a:pPr>
              <a:buNone/>
            </a:pPr>
            <a:r>
              <a:rPr lang="ru-RU" dirty="0">
                <a:latin typeface="Times New Roman" pitchFamily="18" charset="0"/>
                <a:cs typeface="Times New Roman" pitchFamily="18" charset="0"/>
              </a:rPr>
              <a:t>- применял адекватные методы оценки рисков страховщика.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lstStyle/>
          <a:p>
            <a:pPr>
              <a:buNone/>
            </a:pPr>
            <a:r>
              <a:rPr lang="ru-RU" dirty="0"/>
              <a:t>Директива 2209/138/ЕС от 25 ноября 2009 </a:t>
            </a:r>
            <a:r>
              <a:rPr lang="en-US" dirty="0"/>
              <a:t>On the taking</a:t>
            </a:r>
            <a:r>
              <a:rPr lang="ru-RU" dirty="0"/>
              <a:t>-</a:t>
            </a:r>
            <a:r>
              <a:rPr lang="en-US" dirty="0"/>
              <a:t>up and pursuit of the business of Insurance and Reinsurance</a:t>
            </a:r>
            <a:r>
              <a:rPr lang="ru-RU" dirty="0"/>
              <a:t> (“</a:t>
            </a:r>
            <a:r>
              <a:rPr lang="en-US" dirty="0"/>
              <a:t>Solvency II</a:t>
            </a:r>
            <a:r>
              <a:rPr lang="ru-RU" dirty="0"/>
              <a:t>”) содержит в целом аналогичные требования по организации риск менеджмента, внутреннего контроля и внутреннего аудита страховщика.</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Autofit/>
          </a:bodyPr>
          <a:lstStyle/>
          <a:p>
            <a:pPr>
              <a:buNone/>
            </a:pPr>
            <a:r>
              <a:rPr lang="ru-RU" sz="2600" dirty="0">
                <a:latin typeface="Times New Roman" pitchFamily="18" charset="0"/>
                <a:cs typeface="Times New Roman" pitchFamily="18" charset="0"/>
              </a:rPr>
              <a:t>Модель </a:t>
            </a:r>
            <a:r>
              <a:rPr lang="ru-RU" sz="2600" dirty="0" err="1">
                <a:latin typeface="Times New Roman" pitchFamily="18" charset="0"/>
                <a:cs typeface="Times New Roman" pitchFamily="18" charset="0"/>
              </a:rPr>
              <a:t>Solvency</a:t>
            </a:r>
            <a:r>
              <a:rPr lang="ru-RU" sz="2600" dirty="0">
                <a:latin typeface="Times New Roman" pitchFamily="18" charset="0"/>
                <a:cs typeface="Times New Roman" pitchFamily="18" charset="0"/>
              </a:rPr>
              <a:t> II делает </a:t>
            </a:r>
            <a:r>
              <a:rPr lang="ru-RU" sz="2600" dirty="0" smtClean="0">
                <a:latin typeface="Times New Roman" pitchFamily="18" charset="0"/>
                <a:cs typeface="Times New Roman" pitchFamily="18" charset="0"/>
              </a:rPr>
              <a:t>акцент </a:t>
            </a:r>
            <a:r>
              <a:rPr lang="ru-RU" sz="2600" dirty="0">
                <a:latin typeface="Times New Roman" pitchFamily="18" charset="0"/>
                <a:cs typeface="Times New Roman" pitchFamily="18" charset="0"/>
              </a:rPr>
              <a:t>на </a:t>
            </a:r>
            <a:r>
              <a:rPr lang="ru-RU" sz="2600" dirty="0" smtClean="0">
                <a:latin typeface="Times New Roman" pitchFamily="18" charset="0"/>
                <a:cs typeface="Times New Roman" pitchFamily="18" charset="0"/>
              </a:rPr>
              <a:t>организацию </a:t>
            </a:r>
            <a:r>
              <a:rPr lang="ru-RU" sz="2600" dirty="0">
                <a:latin typeface="Times New Roman" pitchFamily="18" charset="0"/>
                <a:cs typeface="Times New Roman" pitchFamily="18" charset="0"/>
              </a:rPr>
              <a:t>новой системы управления и </a:t>
            </a:r>
            <a:r>
              <a:rPr lang="ru-RU" sz="2600" dirty="0" smtClean="0">
                <a:latin typeface="Times New Roman" pitchFamily="18" charset="0"/>
                <a:cs typeface="Times New Roman" pitchFamily="18" charset="0"/>
              </a:rPr>
              <a:t>создание </a:t>
            </a:r>
            <a:r>
              <a:rPr lang="ru-RU" sz="2600" dirty="0">
                <a:latin typeface="Times New Roman" pitchFamily="18" charset="0"/>
                <a:cs typeface="Times New Roman" pitchFamily="18" charset="0"/>
              </a:rPr>
              <a:t>адекватной системы управления рисками. В соответствии с этим, внутренний аудит расширит свои функции на проведение аудита в рамках </a:t>
            </a:r>
            <a:r>
              <a:rPr lang="ru-RU" sz="2600" dirty="0" smtClean="0">
                <a:latin typeface="Times New Roman" pitchFamily="18" charset="0"/>
                <a:cs typeface="Times New Roman" pitchFamily="18" charset="0"/>
              </a:rPr>
              <a:t>создаваемой системы </a:t>
            </a:r>
            <a:r>
              <a:rPr lang="ru-RU" sz="2600" dirty="0">
                <a:latin typeface="Times New Roman" pitchFamily="18" charset="0"/>
                <a:cs typeface="Times New Roman" pitchFamily="18" charset="0"/>
              </a:rPr>
              <a:t>управления. </a:t>
            </a:r>
          </a:p>
          <a:p>
            <a:pPr>
              <a:buNone/>
            </a:pPr>
            <a:r>
              <a:rPr lang="ru-RU" sz="2600" dirty="0">
                <a:latin typeface="Times New Roman" pitchFamily="18" charset="0"/>
                <a:cs typeface="Times New Roman" pitchFamily="18" charset="0"/>
              </a:rPr>
              <a:t>Так,  внутренний аудит должен будет:</a:t>
            </a:r>
          </a:p>
          <a:p>
            <a:pPr lvl="0">
              <a:buNone/>
            </a:pPr>
            <a:r>
              <a:rPr lang="ru-RU" sz="2600" dirty="0">
                <a:latin typeface="Times New Roman" pitchFamily="18" charset="0"/>
                <a:cs typeface="Times New Roman" pitchFamily="18" charset="0"/>
              </a:rPr>
              <a:t>"оценить эффективность составляющих системы внутреннего управления" (ст. 41 и 47) и сделать соответствующие рекомендации для улучшения их деятельности.</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67544" y="1628800"/>
            <a:ext cx="8229600" cy="4525963"/>
          </a:xfrm>
        </p:spPr>
        <p:txBody>
          <a:bodyPr>
            <a:normAutofit fontScale="92500" lnSpcReduction="20000"/>
          </a:bodyPr>
          <a:lstStyle/>
          <a:p>
            <a:pPr lvl="0"/>
            <a:r>
              <a:rPr lang="ru-RU" dirty="0">
                <a:latin typeface="Times New Roman" pitchFamily="18" charset="0"/>
                <a:cs typeface="Times New Roman" pitchFamily="18" charset="0"/>
              </a:rPr>
              <a:t>Выполнять аудиторский план, проводя периодические оценки и тестирование процессов </a:t>
            </a:r>
            <a:r>
              <a:rPr lang="ru-RU" dirty="0" err="1">
                <a:latin typeface="Times New Roman" pitchFamily="18" charset="0"/>
                <a:cs typeface="Times New Roman" pitchFamily="18" charset="0"/>
              </a:rPr>
              <a:t>риск-менеджмента</a:t>
            </a:r>
            <a:r>
              <a:rPr lang="ru-RU" dirty="0">
                <a:latin typeface="Times New Roman" pitchFamily="18" charset="0"/>
                <a:cs typeface="Times New Roman" pitchFamily="18" charset="0"/>
              </a:rPr>
              <a:t> на установление их эффективности и соответствия требованиям </a:t>
            </a:r>
            <a:r>
              <a:rPr lang="en-US" dirty="0">
                <a:latin typeface="Times New Roman" pitchFamily="18" charset="0"/>
                <a:cs typeface="Times New Roman" pitchFamily="18" charset="0"/>
              </a:rPr>
              <a:t>Solvency II</a:t>
            </a:r>
            <a:r>
              <a:rPr lang="ru-RU" dirty="0">
                <a:latin typeface="Times New Roman" pitchFamily="18" charset="0"/>
                <a:cs typeface="Times New Roman" pitchFamily="18" charset="0"/>
              </a:rPr>
              <a:t> (ст.47).</a:t>
            </a:r>
          </a:p>
          <a:p>
            <a:pPr lvl="0"/>
            <a:r>
              <a:rPr lang="ru-RU" dirty="0">
                <a:latin typeface="Times New Roman" pitchFamily="18" charset="0"/>
                <a:cs typeface="Times New Roman" pitchFamily="18" charset="0"/>
              </a:rPr>
              <a:t>Проводить оценку соответствия всех проводимых компанией операций, особенно в части противодействия легализации средств, полученных преступных путем, и защиты информации, требованиям Европейских органов </a:t>
            </a:r>
            <a:r>
              <a:rPr lang="ru-RU" dirty="0" smtClean="0">
                <a:latin typeface="Times New Roman" pitchFamily="18" charset="0"/>
                <a:cs typeface="Times New Roman" pitchFamily="18" charset="0"/>
              </a:rPr>
              <a:t>надзора. </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10000"/>
          </a:bodyPr>
          <a:lstStyle/>
          <a:p>
            <a:pPr lvl="0" algn="just">
              <a:buNone/>
            </a:pPr>
            <a:r>
              <a:rPr lang="ru-RU" dirty="0">
                <a:latin typeface="Times New Roman" pitchFamily="18" charset="0"/>
                <a:cs typeface="Times New Roman" pitchFamily="18" charset="0"/>
              </a:rPr>
              <a:t>Оценивать процесс управления перестрахованием, который включает в себя оценку достижения поставленных целей с точки зрения платежеспособности компании и прибыльности, </a:t>
            </a:r>
            <a:r>
              <a:rPr lang="ru-RU" dirty="0" smtClean="0">
                <a:latin typeface="Times New Roman" pitchFamily="18" charset="0"/>
                <a:cs typeface="Times New Roman" pitchFamily="18" charset="0"/>
              </a:rPr>
              <a:t>а также сохранения </a:t>
            </a:r>
            <a:r>
              <a:rPr lang="ru-RU" dirty="0">
                <a:latin typeface="Times New Roman" pitchFamily="18" charset="0"/>
                <a:cs typeface="Times New Roman" pitchFamily="18" charset="0"/>
              </a:rPr>
              <a:t>активов через оптимизацию перестраховочного покрытия в соответствии со структурой рисков компании. </a:t>
            </a:r>
            <a:endParaRPr lang="ru-RU" dirty="0" smtClean="0">
              <a:latin typeface="Times New Roman" pitchFamily="18" charset="0"/>
              <a:cs typeface="Times New Roman" pitchFamily="18" charset="0"/>
            </a:endParaRPr>
          </a:p>
          <a:p>
            <a:pPr lvl="0" algn="just">
              <a:buNone/>
            </a:pPr>
            <a:r>
              <a:rPr lang="ru-RU" dirty="0" smtClean="0">
                <a:latin typeface="Times New Roman" pitchFamily="18" charset="0"/>
                <a:cs typeface="Times New Roman" pitchFamily="18" charset="0"/>
              </a:rPr>
              <a:t>Кроме </a:t>
            </a:r>
            <a:r>
              <a:rPr lang="ru-RU" dirty="0">
                <a:latin typeface="Times New Roman" pitchFamily="18" charset="0"/>
                <a:cs typeface="Times New Roman" pitchFamily="18" charset="0"/>
              </a:rPr>
              <a:t>того, проверка должна включать в себя процессы мониторинга платежеспособности перестраховщика, </a:t>
            </a:r>
            <a:r>
              <a:rPr lang="ru-RU" dirty="0" smtClean="0">
                <a:latin typeface="Times New Roman" pitchFamily="18" charset="0"/>
                <a:cs typeface="Times New Roman" pitchFamily="18" charset="0"/>
              </a:rPr>
              <a:t>условий договоров перестрахования.</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92500" lnSpcReduction="20000"/>
          </a:bodyPr>
          <a:lstStyle/>
          <a:p>
            <a:pPr lvl="0" algn="just">
              <a:buNone/>
            </a:pPr>
            <a:r>
              <a:rPr lang="ru-RU" dirty="0">
                <a:latin typeface="Times New Roman" pitchFamily="18" charset="0"/>
                <a:cs typeface="Times New Roman" pitchFamily="18" charset="0"/>
              </a:rPr>
              <a:t>Выполнить оценку "процесса разработки и внедрения рисковых моделей", обращая особенное внимание на: адекватность модели отчетности и внутренней процедуры апробирования; качество источников информации; качество </a:t>
            </a:r>
            <a:r>
              <a:rPr lang="ru-RU" dirty="0" err="1">
                <a:latin typeface="Times New Roman" pitchFamily="18" charset="0"/>
                <a:cs typeface="Times New Roman" pitchFamily="18" charset="0"/>
              </a:rPr>
              <a:t>стресс-тестов</a:t>
            </a:r>
            <a:r>
              <a:rPr lang="ru-RU" dirty="0">
                <a:latin typeface="Times New Roman" pitchFamily="18" charset="0"/>
                <a:cs typeface="Times New Roman" pitchFamily="18" charset="0"/>
              </a:rPr>
              <a:t>; взаимосвязь процессов управления и информационных систем; точность производимых расчетов минимальных требований к собственному капиталу (</a:t>
            </a:r>
            <a:r>
              <a:rPr lang="en-US" dirty="0">
                <a:latin typeface="Times New Roman" pitchFamily="18" charset="0"/>
                <a:cs typeface="Times New Roman" pitchFamily="18" charset="0"/>
              </a:rPr>
              <a:t>MCR</a:t>
            </a:r>
            <a:r>
              <a:rPr lang="ru-RU" dirty="0">
                <a:latin typeface="Times New Roman" pitchFamily="18" charset="0"/>
                <a:cs typeface="Times New Roman" pitchFamily="18" charset="0"/>
              </a:rPr>
              <a:t>) и требований к капиталу для обеспечения платежеспособности (</a:t>
            </a:r>
            <a:r>
              <a:rPr lang="en-US" dirty="0">
                <a:latin typeface="Times New Roman" pitchFamily="18" charset="0"/>
                <a:cs typeface="Times New Roman" pitchFamily="18" charset="0"/>
              </a:rPr>
              <a:t>SCR</a:t>
            </a:r>
            <a:r>
              <a:rPr lang="ru-RU" dirty="0">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lgn="just">
              <a:buNone/>
            </a:pPr>
            <a:r>
              <a:rPr lang="ru-RU" sz="3100" dirty="0" smtClean="0">
                <a:latin typeface="Times New Roman" pitchFamily="18" charset="0"/>
                <a:cs typeface="Times New Roman" pitchFamily="18" charset="0"/>
              </a:rPr>
              <a:t>Зарубежные:</a:t>
            </a:r>
            <a:endParaRPr lang="ru-RU" sz="3100" dirty="0">
              <a:latin typeface="Times New Roman" pitchFamily="18" charset="0"/>
              <a:cs typeface="Times New Roman" pitchFamily="18" charset="0"/>
            </a:endParaRPr>
          </a:p>
          <a:p>
            <a:pPr algn="just"/>
            <a:r>
              <a:rPr lang="ru-RU" sz="3100" dirty="0">
                <a:latin typeface="Times New Roman" pitchFamily="18" charset="0"/>
                <a:cs typeface="Times New Roman" pitchFamily="18" charset="0"/>
              </a:rPr>
              <a:t>Международные основы профессиональной практики внутренних аудиторов, принятые международным Институтом внутренних аудиторов (включая Международные профессиональные стандарты внутреннего аудита);</a:t>
            </a:r>
          </a:p>
          <a:p>
            <a:pPr algn="just"/>
            <a:r>
              <a:rPr lang="ru-RU" sz="3100" dirty="0">
                <a:latin typeface="Times New Roman" pitchFamily="18" charset="0"/>
                <a:cs typeface="Times New Roman" pitchFamily="18" charset="0"/>
              </a:rPr>
              <a:t>Документ (концепция) COSO "Интегрированная модель внутреннего контроля" (2013 г.);</a:t>
            </a:r>
          </a:p>
          <a:p>
            <a:pPr algn="just"/>
            <a:r>
              <a:rPr lang="ru-RU" sz="3100" dirty="0">
                <a:latin typeface="Times New Roman" pitchFamily="18" charset="0"/>
                <a:cs typeface="Times New Roman" pitchFamily="18" charset="0"/>
              </a:rPr>
              <a:t>Основные принципы страхования. Стандарты, руководство, методология оценки. Октябрь 2011.</a:t>
            </a:r>
          </a:p>
          <a:p>
            <a:pPr algn="just"/>
            <a:r>
              <a:rPr lang="ru-RU" sz="3100" dirty="0">
                <a:latin typeface="Times New Roman" pitchFamily="18" charset="0"/>
                <a:cs typeface="Times New Roman" pitchFamily="18" charset="0"/>
              </a:rPr>
              <a:t>Директива 2209/138/ЕС от 25 ноября 2009 </a:t>
            </a:r>
            <a:r>
              <a:rPr lang="ru-RU" sz="3100" dirty="0" err="1">
                <a:latin typeface="Times New Roman" pitchFamily="18" charset="0"/>
                <a:cs typeface="Times New Roman" pitchFamily="18" charset="0"/>
              </a:rPr>
              <a:t>On</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the</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taking-up</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and</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pursuit</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of</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the</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business</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of</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Insurance</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and</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Reinsurance</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Solvency</a:t>
            </a:r>
            <a:r>
              <a:rPr lang="ru-RU" sz="3100" dirty="0">
                <a:latin typeface="Times New Roman" pitchFamily="18" charset="0"/>
                <a:cs typeface="Times New Roman" pitchFamily="18" charset="0"/>
              </a:rPr>
              <a:t> II”)</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85000" lnSpcReduction="20000"/>
          </a:bodyPr>
          <a:lstStyle/>
          <a:p>
            <a:pPr algn="just">
              <a:buNone/>
            </a:pPr>
            <a:r>
              <a:rPr lang="ru-RU" dirty="0">
                <a:latin typeface="Times New Roman" pitchFamily="18" charset="0"/>
                <a:cs typeface="Times New Roman" pitchFamily="18" charset="0"/>
              </a:rPr>
              <a:t>Директива </a:t>
            </a:r>
            <a:r>
              <a:rPr lang="ru-RU" dirty="0" err="1">
                <a:latin typeface="Times New Roman" pitchFamily="18" charset="0"/>
                <a:cs typeface="Times New Roman" pitchFamily="18" charset="0"/>
              </a:rPr>
              <a:t>Solvency</a:t>
            </a:r>
            <a:r>
              <a:rPr lang="ru-RU" dirty="0">
                <a:latin typeface="Times New Roman" pitchFamily="18" charset="0"/>
                <a:cs typeface="Times New Roman" pitchFamily="18" charset="0"/>
              </a:rPr>
              <a:t> II также указывает виды деятельности, находящиеся вне ответственности  внутреннего аудита. Служба внутреннего аудита не должна участвовать в разработке и внедрении модели Платежеспособности II, в подготовке системы Оценки платежеспособности (ORSA), также как и в расчетах маржи платежеспособности или количественных оценках по принятию риска. Разработка, внедрение, тестирование внутренних моделей, в соответствии со ст.44 Платежеспособность II, являются задачами подразделения </a:t>
            </a:r>
            <a:r>
              <a:rPr lang="ru-RU" dirty="0" err="1" smtClean="0">
                <a:latin typeface="Times New Roman" pitchFamily="18" charset="0"/>
                <a:cs typeface="Times New Roman" pitchFamily="18" charset="0"/>
              </a:rPr>
              <a:t>риск-менеджмента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lgn="just">
              <a:buNone/>
            </a:pPr>
            <a:r>
              <a:rPr lang="ru-RU" dirty="0">
                <a:latin typeface="Times New Roman" pitchFamily="18" charset="0"/>
                <a:cs typeface="Times New Roman" pitchFamily="18" charset="0"/>
              </a:rPr>
              <a:t>В России необходимость создания внутреннего контроля и внутреннего аудита в страховых организациях появилась с принятием Федерального закона №234-ФЗ в июле 2013 г. Помимо ст.28.1 и 28.2 Закона от 27.11.1992 №4015-1 «Об организации страхового дела в Российской Федерации», к правовым нормам, регламентирующим указанную сферу контроля,  относится и ст.19 Федерального закона от 06.12.2011 №402-ФЗ «О бухгалтерском учете»: «Экономический субъект, бухгалтерская (финансовая) отчетность которого подлежит </a:t>
            </a:r>
            <a:r>
              <a:rPr lang="ru-RU" dirty="0">
                <a:latin typeface="Times New Roman" pitchFamily="18" charset="0"/>
                <a:cs typeface="Times New Roman" pitchFamily="18" charset="0"/>
                <a:hlinkClick r:id="rId2"/>
              </a:rPr>
              <a:t>обязательному аудиту</a:t>
            </a:r>
            <a:r>
              <a:rPr lang="ru-RU" dirty="0">
                <a:latin typeface="Times New Roman" pitchFamily="18" charset="0"/>
                <a:cs typeface="Times New Roman" pitchFamily="18" charset="0"/>
              </a:rPr>
              <a:t>, обязан организовать и осуществлять внутренний контроль ведения бухгалтерского учета и составления бухгалтерской (финансовой) отчетности». Федеральный закон Российской Федерации от 23 июля 2013 г. N 234-ФЗ "О внесении изменений в Закон Российской Федерации "Об организации страхового дела в Российской Федерации"</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92500" lnSpcReduction="20000"/>
          </a:bodyPr>
          <a:lstStyle/>
          <a:p>
            <a:pPr>
              <a:buNone/>
            </a:pPr>
            <a:r>
              <a:rPr lang="ru-RU" dirty="0">
                <a:latin typeface="Times New Roman" pitchFamily="18" charset="0"/>
                <a:cs typeface="Times New Roman" pitchFamily="18" charset="0"/>
              </a:rPr>
              <a:t>Внутренний аудитор или служба внутреннего аудита осуществляют следующие полномочия:</a:t>
            </a:r>
          </a:p>
          <a:p>
            <a:pPr>
              <a:buNone/>
            </a:pPr>
            <a:r>
              <a:rPr lang="ru-RU" dirty="0">
                <a:latin typeface="Times New Roman" pitchFamily="18" charset="0"/>
                <a:cs typeface="Times New Roman" pitchFamily="18" charset="0"/>
              </a:rPr>
              <a:t>1) проверяют и обеспечивают эффективность функционирования системы внутреннего контроля страховщика;</a:t>
            </a:r>
          </a:p>
          <a:p>
            <a:pPr>
              <a:buNone/>
            </a:pPr>
            <a:r>
              <a:rPr lang="ru-RU" dirty="0">
                <a:latin typeface="Times New Roman" pitchFamily="18" charset="0"/>
                <a:cs typeface="Times New Roman" pitchFamily="18" charset="0"/>
              </a:rPr>
              <a:t>2) проверяют соответствие деятельности страховщика законодательству Российской Федерации, правилам и стандартам объединений страховщиков, учредительным документам и внутренним организационно-распорядительным документам страховщика;</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lgn="just">
              <a:buNone/>
            </a:pPr>
            <a:r>
              <a:rPr lang="ru-RU" dirty="0">
                <a:latin typeface="Times New Roman" pitchFamily="18" charset="0"/>
                <a:cs typeface="Times New Roman" pitchFamily="18" charset="0"/>
              </a:rPr>
              <a:t>3) проверяют соблюдение страховщиком правил внутреннего контроля и реализацию программ по его осуществлению, разработанных в соответствии с законодательством Российской Федерации о противодействии легализации (отмыванию) доходов, полученных преступным путем, и финансированию терроризма;</a:t>
            </a:r>
          </a:p>
          <a:p>
            <a:pPr algn="just">
              <a:buNone/>
            </a:pPr>
            <a:r>
              <a:rPr lang="ru-RU" dirty="0">
                <a:latin typeface="Times New Roman" pitchFamily="18" charset="0"/>
                <a:cs typeface="Times New Roman" pitchFamily="18" charset="0"/>
              </a:rPr>
              <a:t>4) проверяют достоверность, полноту, объективность отчетности или иной запрашиваемой информации и своевременность ее представления структурными подразделениями страховщика (в том числе обособленными подразделениями) в органы управления страховщика и акционерам (участникам) страховщика;</a:t>
            </a:r>
          </a:p>
          <a:p>
            <a:pPr algn="just">
              <a:buNone/>
            </a:pPr>
            <a:r>
              <a:rPr lang="ru-RU" dirty="0">
                <a:latin typeface="Times New Roman" pitchFamily="18" charset="0"/>
                <a:cs typeface="Times New Roman" pitchFamily="18" charset="0"/>
              </a:rPr>
              <a:t>5) осуществляют анализ причин выявленных по результатам проверок нарушений и недостатков в деятельности страховщика;</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dirty="0">
                <a:latin typeface="Times New Roman" pitchFamily="18" charset="0"/>
                <a:cs typeface="Times New Roman" pitchFamily="18" charset="0"/>
              </a:rPr>
              <a:t>6) дают рекомендации по предупреждению нарушений и недостатков, аналогичных выявленным по результатам проверок нарушениям и недостаткам в деятельности страховщика;</a:t>
            </a:r>
          </a:p>
          <a:p>
            <a:pPr>
              <a:buNone/>
            </a:pPr>
            <a:r>
              <a:rPr lang="ru-RU" dirty="0">
                <a:latin typeface="Times New Roman" pitchFamily="18" charset="0"/>
                <a:cs typeface="Times New Roman" pitchFamily="18" charset="0"/>
              </a:rPr>
              <a:t>7) осуществляют оценку рисков и оценку эффективности управления рисками;</a:t>
            </a:r>
          </a:p>
          <a:p>
            <a:pPr>
              <a:buNone/>
            </a:pPr>
            <a:r>
              <a:rPr lang="ru-RU" dirty="0">
                <a:latin typeface="Times New Roman" pitchFamily="18" charset="0"/>
                <a:cs typeface="Times New Roman" pitchFamily="18" charset="0"/>
              </a:rPr>
              <a:t>8) осуществляют оценку целесообразности и эффективности совершаемых операций, сделок;</a:t>
            </a:r>
          </a:p>
          <a:p>
            <a:pPr>
              <a:buNone/>
            </a:pPr>
            <a:r>
              <a:rPr lang="ru-RU" dirty="0">
                <a:latin typeface="Times New Roman" pitchFamily="18" charset="0"/>
                <a:cs typeface="Times New Roman" pitchFamily="18" charset="0"/>
              </a:rPr>
              <a:t>9) осуществляют проверку обеспечения сохранности активов;</a:t>
            </a:r>
          </a:p>
          <a:p>
            <a:r>
              <a:rPr lang="ru-RU" dirty="0">
                <a:latin typeface="Times New Roman" pitchFamily="18" charset="0"/>
                <a:cs typeface="Times New Roman" pitchFamily="18" charset="0"/>
              </a:rPr>
              <a:t>10) принимают участие в проведении анализа финансового состояния страховщика и разработке перечня мер по предупреждению банкротства;</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lgn="just">
              <a:buNone/>
            </a:pPr>
            <a:r>
              <a:rPr lang="ru-RU" dirty="0">
                <a:latin typeface="Times New Roman" pitchFamily="18" charset="0"/>
                <a:cs typeface="Times New Roman" pitchFamily="18" charset="0"/>
              </a:rPr>
              <a:t>11) согласовывают отчеты, в том числе промежуточные, о выполнении каждого мероприятия, предусмотренного планом восстановления платежеспособности страховщика;</a:t>
            </a:r>
          </a:p>
          <a:p>
            <a:pPr algn="just">
              <a:buNone/>
            </a:pPr>
            <a:r>
              <a:rPr lang="ru-RU" dirty="0">
                <a:latin typeface="Times New Roman" pitchFamily="18" charset="0"/>
                <a:cs typeface="Times New Roman" pitchFamily="18" charset="0"/>
              </a:rPr>
              <a:t>12) осуществляют проверку достоверности, полноты, объективности представляемых в орган страхового надзора, федеральные органы исполнительной власти отчетности, информации, включая план восстановления платежеспособности страховщика, и отчетов, в том числе промежуточных, о выполнении каждого мероприятия, предусмотренного планом восстановления платежеспособности страховщика, и контроль за своевременностью такого представления.</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0000" lnSpcReduction="20000"/>
          </a:bodyPr>
          <a:lstStyle/>
          <a:p>
            <a:pPr algn="just">
              <a:buNone/>
            </a:pPr>
            <a:r>
              <a:rPr lang="ru-RU" u="sng" dirty="0">
                <a:latin typeface="Times New Roman" pitchFamily="18" charset="0"/>
                <a:cs typeface="Times New Roman" pitchFamily="18" charset="0"/>
              </a:rPr>
              <a:t>Опыт деятельности служб внутреннего контроля и внутреннего аудита в кредитных </a:t>
            </a:r>
            <a:r>
              <a:rPr lang="ru-RU" u="sng" dirty="0" smtClean="0">
                <a:latin typeface="Times New Roman" pitchFamily="18" charset="0"/>
                <a:cs typeface="Times New Roman" pitchFamily="18" charset="0"/>
              </a:rPr>
              <a:t>организациях.</a:t>
            </a:r>
          </a:p>
          <a:p>
            <a:pPr algn="just">
              <a:buNone/>
            </a:pPr>
            <a:endParaRPr lang="ru-RU"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Взгляды и подходы Банка России по вопросам организации внутреннего контроля и внутреннего аудита в поднадзорных </a:t>
            </a:r>
            <a:r>
              <a:rPr lang="ru-RU" dirty="0" smtClean="0">
                <a:latin typeface="Times New Roman" pitchFamily="18" charset="0"/>
                <a:cs typeface="Times New Roman" pitchFamily="18" charset="0"/>
              </a:rPr>
              <a:t>организациях в </a:t>
            </a:r>
            <a:r>
              <a:rPr lang="ru-RU" dirty="0">
                <a:latin typeface="Times New Roman" pitchFamily="18" charset="0"/>
                <a:cs typeface="Times New Roman" pitchFamily="18" charset="0"/>
              </a:rPr>
              <a:t>последние годы неоднократно изменялись. </a:t>
            </a:r>
          </a:p>
          <a:p>
            <a:pPr algn="just">
              <a:buNone/>
            </a:pPr>
            <a:r>
              <a:rPr lang="ru-RU" dirty="0">
                <a:latin typeface="Times New Roman" pitchFamily="18" charset="0"/>
                <a:cs typeface="Times New Roman" pitchFamily="18" charset="0"/>
              </a:rPr>
              <a:t>Претерпели они значительные изменения и в 2014 году в связи с утверждением в апреле практически новой редакции Положения об организации внутреннего контроля в кредитных организациях и банковских группах № 242-П от 16 декабря 2003г. (далее Положение №242-П).</a:t>
            </a:r>
          </a:p>
          <a:p>
            <a:pPr algn="just">
              <a:buNone/>
            </a:pPr>
            <a:r>
              <a:rPr lang="ru-RU" dirty="0">
                <a:latin typeface="Times New Roman" pitchFamily="18" charset="0"/>
                <a:cs typeface="Times New Roman" pitchFamily="18" charset="0"/>
              </a:rPr>
              <a:t>В условиях становления работы </a:t>
            </a:r>
            <a:r>
              <a:rPr lang="ru-RU" dirty="0" err="1">
                <a:latin typeface="Times New Roman" pitchFamily="18" charset="0"/>
                <a:cs typeface="Times New Roman" pitchFamily="18" charset="0"/>
              </a:rPr>
              <a:t>мегарегулятора</a:t>
            </a:r>
            <a:r>
              <a:rPr lang="ru-RU" dirty="0">
                <a:latin typeface="Times New Roman" pitchFamily="18" charset="0"/>
                <a:cs typeface="Times New Roman" pitchFamily="18" charset="0"/>
              </a:rPr>
              <a:t> финансовых рынков логичным представляется, что закрепленные в Положении №242-П  принципы и требования будут перенесены и в страховую деятельность.</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340768"/>
            <a:ext cx="8229600" cy="5256584"/>
          </a:xfrm>
        </p:spPr>
        <p:txBody>
          <a:bodyPr>
            <a:noAutofit/>
          </a:bodyPr>
          <a:lstStyle/>
          <a:p>
            <a:pPr>
              <a:buNone/>
            </a:pPr>
            <a:r>
              <a:rPr lang="ru-RU" sz="2000" dirty="0">
                <a:latin typeface="Times New Roman" pitchFamily="18" charset="0"/>
                <a:cs typeface="Times New Roman" pitchFamily="18" charset="0"/>
              </a:rPr>
              <a:t>Система внутреннего контроля кредитной организации должна включать следующие направления:</a:t>
            </a:r>
          </a:p>
          <a:p>
            <a:pPr>
              <a:buNone/>
            </a:pPr>
            <a:r>
              <a:rPr lang="ru-RU" sz="2000" dirty="0">
                <a:latin typeface="Times New Roman" pitchFamily="18" charset="0"/>
                <a:cs typeface="Times New Roman" pitchFamily="18" charset="0"/>
              </a:rPr>
              <a:t>- контроль со стороны органов управления за организацией деятельности кредитной организации;</a:t>
            </a:r>
          </a:p>
          <a:p>
            <a:pPr>
              <a:buNone/>
            </a:pPr>
            <a:r>
              <a:rPr lang="ru-RU" sz="2000" dirty="0">
                <a:latin typeface="Times New Roman" pitchFamily="18" charset="0"/>
                <a:cs typeface="Times New Roman" pitchFamily="18" charset="0"/>
              </a:rPr>
              <a:t>- контроль за функционированием системы управления банковскими рисками и оценка банковских рисков;</a:t>
            </a:r>
          </a:p>
          <a:p>
            <a:pPr>
              <a:buNone/>
            </a:pPr>
            <a:r>
              <a:rPr lang="ru-RU" sz="2000" dirty="0">
                <a:latin typeface="Times New Roman" pitchFamily="18" charset="0"/>
                <a:cs typeface="Times New Roman" pitchFamily="18" charset="0"/>
              </a:rPr>
              <a:t>- контроль за распределением полномочий при совершении банковских операций и других сделок;</a:t>
            </a:r>
          </a:p>
          <a:p>
            <a:pPr>
              <a:buNone/>
            </a:pPr>
            <a:r>
              <a:rPr lang="ru-RU" sz="2000" dirty="0">
                <a:latin typeface="Times New Roman" pitchFamily="18" charset="0"/>
                <a:cs typeface="Times New Roman" pitchFamily="18" charset="0"/>
              </a:rPr>
              <a:t>- контроль за управлением информационными потоками (получением и передачей информации) </a:t>
            </a:r>
            <a:r>
              <a:rPr lang="ru-RU" sz="2000" dirty="0" smtClean="0">
                <a:latin typeface="Times New Roman" pitchFamily="18" charset="0"/>
                <a:cs typeface="Times New Roman" pitchFamily="18" charset="0"/>
              </a:rPr>
              <a:t>и обеспечением информационной безопасности;</a:t>
            </a:r>
            <a:endParaRPr lang="ru-RU" sz="2000" dirty="0">
              <a:latin typeface="Times New Roman" pitchFamily="18" charset="0"/>
              <a:cs typeface="Times New Roman" pitchFamily="18" charset="0"/>
            </a:endParaRPr>
          </a:p>
          <a:p>
            <a:pPr>
              <a:buNone/>
            </a:pPr>
            <a:r>
              <a:rPr lang="ru-RU" sz="2000" dirty="0">
                <a:latin typeface="Times New Roman" pitchFamily="18" charset="0"/>
                <a:cs typeface="Times New Roman" pitchFamily="18" charset="0"/>
              </a:rPr>
              <a:t>- осуществляемое на постоянной основе наблюдение за функционированием системы внутреннего контроля в целях оценки степени ее соответствия задачам деятельности кредитной организации, выявления </a:t>
            </a:r>
            <a:r>
              <a:rPr lang="ru-RU" sz="2000" dirty="0" smtClean="0">
                <a:latin typeface="Times New Roman" pitchFamily="18" charset="0"/>
                <a:cs typeface="Times New Roman" pitchFamily="18" charset="0"/>
              </a:rPr>
              <a:t>недостатков (</a:t>
            </a:r>
            <a:r>
              <a:rPr lang="ru-RU" sz="2000" dirty="0">
                <a:latin typeface="Times New Roman" pitchFamily="18" charset="0"/>
                <a:cs typeface="Times New Roman" pitchFamily="18" charset="0"/>
              </a:rPr>
              <a:t>далее - мониторинг системы внутреннего контроля).</a:t>
            </a:r>
          </a:p>
          <a:p>
            <a:endParaRPr lang="ru-RU"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340768"/>
            <a:ext cx="8229600" cy="4896544"/>
          </a:xfrm>
        </p:spPr>
        <p:txBody>
          <a:bodyPr>
            <a:noAutofit/>
          </a:bodyPr>
          <a:lstStyle/>
          <a:p>
            <a:pPr>
              <a:buNone/>
            </a:pPr>
            <a:r>
              <a:rPr lang="ru-RU" sz="2200" dirty="0">
                <a:latin typeface="Times New Roman" pitchFamily="18" charset="0"/>
                <a:cs typeface="Times New Roman" pitchFamily="18" charset="0"/>
              </a:rPr>
              <a:t>Новацией документа является требование  обеспечения непрерывности деятельности и (или) восстановления деятельности в случае возникновения нестандартных и чрезвычайных ситуаций. В указанных целях кредитная организация должна иметь утвержденный советом директоров (наблюдательным советом) план действий, направленных на обеспечение непрерывности деятельности и (или) восстановление деятельности кредитной организации в случае возникновения нестандартных и чрезвычайных ситуаций, предусматривающий использование дублирующих (резервных) автоматизированных систем и (или) устройств, а также восстановление критически важных для деятельности кредитной организации систем, поддерживаемых внешним поставщиком (провайдером) услуг</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340768"/>
            <a:ext cx="8229600" cy="5040560"/>
          </a:xfrm>
        </p:spPr>
        <p:txBody>
          <a:bodyPr>
            <a:noAutofit/>
          </a:bodyPr>
          <a:lstStyle/>
          <a:p>
            <a:pPr>
              <a:lnSpc>
                <a:spcPct val="120000"/>
              </a:lnSpc>
              <a:buNone/>
            </a:pPr>
            <a:r>
              <a:rPr lang="ru-RU" sz="2000" dirty="0">
                <a:latin typeface="Times New Roman" pitchFamily="18" charset="0"/>
                <a:cs typeface="Times New Roman" pitchFamily="18" charset="0"/>
              </a:rPr>
              <a:t>Раздел 4 Положения  закрепляет организацию и порядок деятельности службы внутреннего аудита: от содержания Положения о службе внутреннего аудита, </a:t>
            </a:r>
            <a:r>
              <a:rPr lang="ru-RU" sz="2000" dirty="0" err="1">
                <a:latin typeface="Times New Roman" pitchFamily="18" charset="0"/>
                <a:cs typeface="Times New Roman" pitchFamily="18" charset="0"/>
              </a:rPr>
              <a:t>принипов</a:t>
            </a:r>
            <a:r>
              <a:rPr lang="ru-RU" sz="2000" dirty="0">
                <a:latin typeface="Times New Roman" pitchFamily="18" charset="0"/>
                <a:cs typeface="Times New Roman" pitchFamily="18" charset="0"/>
              </a:rPr>
              <a:t> и методов работы до полномочий, обязанностей и накладываемых ограничений на руководителя Службы.</a:t>
            </a:r>
          </a:p>
          <a:p>
            <a:pPr>
              <a:lnSpc>
                <a:spcPct val="120000"/>
              </a:lnSpc>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Введен </a:t>
            </a:r>
            <a:r>
              <a:rPr lang="ru-RU" sz="2000" dirty="0">
                <a:latin typeface="Times New Roman" pitchFamily="18" charset="0"/>
                <a:cs typeface="Times New Roman" pitchFamily="18" charset="0"/>
              </a:rPr>
              <a:t>в Положение раздел о службе внутреннего контроля, которая осуществляет функции выявления </a:t>
            </a:r>
            <a:r>
              <a:rPr lang="ru-RU" sz="2000" dirty="0" err="1">
                <a:latin typeface="Times New Roman" pitchFamily="18" charset="0"/>
                <a:cs typeface="Times New Roman" pitchFamily="18" charset="0"/>
              </a:rPr>
              <a:t>комплаенс-риска</a:t>
            </a:r>
            <a:r>
              <a:rPr lang="ru-RU" sz="2000" dirty="0">
                <a:latin typeface="Times New Roman" pitchFamily="18" charset="0"/>
                <a:cs typeface="Times New Roman" pitchFamily="18" charset="0"/>
              </a:rPr>
              <a:t> (далее - </a:t>
            </a:r>
            <a:r>
              <a:rPr lang="ru-RU" sz="2000" i="1" u="sng" dirty="0">
                <a:latin typeface="Times New Roman" pitchFamily="18" charset="0"/>
                <a:cs typeface="Times New Roman" pitchFamily="18" charset="0"/>
              </a:rPr>
              <a:t>регуляторный риск</a:t>
            </a:r>
            <a:r>
              <a:rPr lang="ru-RU" sz="2000" dirty="0">
                <a:latin typeface="Times New Roman" pitchFamily="18" charset="0"/>
                <a:cs typeface="Times New Roman" pitchFamily="18" charset="0"/>
              </a:rPr>
              <a:t>).</a:t>
            </a:r>
          </a:p>
          <a:p>
            <a:pPr>
              <a:lnSpc>
                <a:spcPct val="120000"/>
              </a:lnSpc>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Есть </a:t>
            </a:r>
            <a:r>
              <a:rPr lang="ru-RU" sz="2000" dirty="0">
                <a:latin typeface="Times New Roman" pitchFamily="18" charset="0"/>
                <a:cs typeface="Times New Roman" pitchFamily="18" charset="0"/>
              </a:rPr>
              <a:t>четкое разделение по подчиненности:</a:t>
            </a:r>
          </a:p>
          <a:p>
            <a:pPr>
              <a:lnSpc>
                <a:spcPct val="120000"/>
              </a:lnSpc>
              <a:buNone/>
            </a:pPr>
            <a:r>
              <a:rPr lang="ru-RU" sz="2000" dirty="0" smtClean="0">
                <a:latin typeface="Times New Roman" pitchFamily="18" charset="0"/>
                <a:cs typeface="Times New Roman" pitchFamily="18" charset="0"/>
              </a:rPr>
              <a:t>	Служба </a:t>
            </a:r>
            <a:r>
              <a:rPr lang="ru-RU" sz="2000" dirty="0">
                <a:latin typeface="Times New Roman" pitchFamily="18" charset="0"/>
                <a:cs typeface="Times New Roman" pitchFamily="18" charset="0"/>
              </a:rPr>
              <a:t>внутреннего аудита – Совету директоров</a:t>
            </a:r>
          </a:p>
          <a:p>
            <a:pPr>
              <a:lnSpc>
                <a:spcPct val="120000"/>
              </a:lnSpc>
              <a:buNone/>
            </a:pPr>
            <a:r>
              <a:rPr lang="ru-RU" sz="2000" dirty="0" smtClean="0">
                <a:latin typeface="Times New Roman" pitchFamily="18" charset="0"/>
                <a:cs typeface="Times New Roman" pitchFamily="18" charset="0"/>
              </a:rPr>
              <a:t>	Служба </a:t>
            </a:r>
            <a:r>
              <a:rPr lang="ru-RU" sz="2000" dirty="0">
                <a:latin typeface="Times New Roman" pitchFamily="18" charset="0"/>
                <a:cs typeface="Times New Roman" pitchFamily="18" charset="0"/>
              </a:rPr>
              <a:t>внутреннего контроля – единоличному исполнительному органу.</a:t>
            </a:r>
          </a:p>
          <a:p>
            <a:pPr>
              <a:lnSpc>
                <a:spcPct val="120000"/>
              </a:lnSpc>
              <a:buNone/>
            </a:pPr>
            <a:r>
              <a:rPr lang="ru-RU" sz="2000" dirty="0">
                <a:latin typeface="Times New Roman" pitchFamily="18" charset="0"/>
                <a:cs typeface="Times New Roman" pitchFamily="18" charset="0"/>
              </a:rPr>
              <a:t> </a:t>
            </a:r>
          </a:p>
          <a:p>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12776"/>
            <a:ext cx="8229600" cy="4713387"/>
          </a:xfrm>
        </p:spPr>
        <p:txBody>
          <a:bodyPr>
            <a:normAutofit fontScale="40000" lnSpcReduction="20000"/>
          </a:bodyPr>
          <a:lstStyle/>
          <a:p>
            <a:pPr>
              <a:buNone/>
            </a:pPr>
            <a:r>
              <a:rPr lang="en-US" dirty="0"/>
              <a:t> </a:t>
            </a:r>
            <a:endParaRPr lang="ru-RU" dirty="0"/>
          </a:p>
          <a:p>
            <a:pPr algn="just">
              <a:lnSpc>
                <a:spcPct val="130000"/>
              </a:lnSpc>
              <a:buNone/>
            </a:pPr>
            <a:r>
              <a:rPr lang="ru-RU" sz="4500" dirty="0">
                <a:latin typeface="Times New Roman" pitchFamily="18" charset="0"/>
                <a:cs typeface="Times New Roman" pitchFamily="18" charset="0"/>
              </a:rPr>
              <a:t>Формирование системы внутреннего контроля в организационно-правовом аспекте опирается не только на национальное законодательство, но и учитывает международные стандарты, такие, например, как "Интегрированная модель внутреннего контроля" COSO.  </a:t>
            </a:r>
          </a:p>
          <a:p>
            <a:pPr algn="just">
              <a:lnSpc>
                <a:spcPct val="130000"/>
              </a:lnSpc>
              <a:buNone/>
            </a:pPr>
            <a:r>
              <a:rPr lang="ru-RU" sz="4500" i="1" dirty="0">
                <a:latin typeface="Times New Roman" pitchFamily="18" charset="0"/>
                <a:cs typeface="Times New Roman" pitchFamily="18" charset="0"/>
              </a:rPr>
              <a:t>(Комитет организаций-спонсоров Комиссии </a:t>
            </a:r>
            <a:r>
              <a:rPr lang="ru-RU" sz="4500" i="1" dirty="0" err="1">
                <a:latin typeface="Times New Roman" pitchFamily="18" charset="0"/>
                <a:cs typeface="Times New Roman" pitchFamily="18" charset="0"/>
              </a:rPr>
              <a:t>Тредвея</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The</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Committee</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of</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Sponsoring</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Organizations</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of</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the</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Treadway</a:t>
            </a:r>
            <a:r>
              <a:rPr lang="ru-RU" sz="4500" i="1" dirty="0">
                <a:latin typeface="Times New Roman" pitchFamily="18" charset="0"/>
                <a:cs typeface="Times New Roman" pitchFamily="18" charset="0"/>
              </a:rPr>
              <a:t> </a:t>
            </a:r>
            <a:r>
              <a:rPr lang="ru-RU" sz="4500" i="1" dirty="0" err="1">
                <a:latin typeface="Times New Roman" pitchFamily="18" charset="0"/>
                <a:cs typeface="Times New Roman" pitchFamily="18" charset="0"/>
              </a:rPr>
              <a:t>Commission</a:t>
            </a:r>
            <a:r>
              <a:rPr lang="ru-RU" sz="4500" i="1" dirty="0">
                <a:latin typeface="Times New Roman" pitchFamily="18" charset="0"/>
                <a:cs typeface="Times New Roman" pitchFamily="18" charset="0"/>
              </a:rPr>
              <a:t> - COSO) - является добровольной частной организацией, созданной в Соединенных Штатах в 1985 году и предназначенной для выработки соответствующих рекомендаций для корпоративного руководства по важнейшим аспектам организационного управления, деловой этики, финансовой отчетности, внутреннего контроля, управления рисками компаний и противодействия мошенничеству. COSO разработал общую модель внутреннего контроля, в сравнении с которой компании и организации могут оценить собственные системы управления. Стандарт COSO является обязательным для публичных компаний в США.)</a:t>
            </a:r>
            <a:endParaRPr lang="ru-RU" sz="4500" dirty="0">
              <a:latin typeface="Times New Roman" pitchFamily="18" charset="0"/>
              <a:cs typeface="Times New Roman" pitchFamily="18" charset="0"/>
            </a:endParaRPr>
          </a:p>
          <a:p>
            <a:pPr>
              <a:lnSpc>
                <a:spcPct val="130000"/>
              </a:lnSpc>
            </a:pPr>
            <a:endParaRPr lang="ru-RU" sz="45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sz="3300" dirty="0">
                <a:latin typeface="Times New Roman" pitchFamily="18" charset="0"/>
                <a:cs typeface="Times New Roman" pitchFamily="18" charset="0"/>
              </a:rPr>
              <a:t>Кредитная организация в трехдневный срок со дня принятия решения о существенных изменениях в системе внутреннего контроля (об изменении прав и обязанностей по внутреннему контролю органов управления и иных органов кредитной организации; об изменении структуры службы внутреннего контроля; об изменении подотчетности руководителя службы внутреннего контроля; а также об иных изменениях, установленных внутренними документами кредитной организации) направляет в Банк России письменное уведомление о существенных изменениях в системе внутреннего контроля.</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dirty="0">
                <a:latin typeface="Times New Roman" pitchFamily="18" charset="0"/>
                <a:cs typeface="Times New Roman" pitchFamily="18" charset="0"/>
              </a:rPr>
              <a:t>Банк России проводит оценку качества системы внутреннего контроля на основании:</a:t>
            </a:r>
          </a:p>
          <a:p>
            <a:r>
              <a:rPr lang="ru-RU" dirty="0">
                <a:latin typeface="Times New Roman" pitchFamily="18" charset="0"/>
                <a:cs typeface="Times New Roman" pitchFamily="18" charset="0"/>
              </a:rPr>
              <a:t>Справки о внутреннем контроле в кредитной организации составляемой и представляемой по установленной форме;</a:t>
            </a:r>
          </a:p>
          <a:p>
            <a:r>
              <a:rPr lang="ru-RU" dirty="0">
                <a:latin typeface="Times New Roman" pitchFamily="18" charset="0"/>
                <a:cs typeface="Times New Roman" pitchFamily="18" charset="0"/>
              </a:rPr>
              <a:t>письменных уведомлений о существенных изменениях в системе внутреннего контроля, направляемых кредитной организацией в Банк России;</a:t>
            </a:r>
          </a:p>
          <a:p>
            <a:r>
              <a:rPr lang="ru-RU" dirty="0">
                <a:latin typeface="Times New Roman" pitchFamily="18" charset="0"/>
                <a:cs typeface="Times New Roman" pitchFamily="18" charset="0"/>
              </a:rPr>
              <a:t>письменных уведомлений, содержащих информацию о назначении (освобождении от занимаемой должности) лиц, исполняющих функции руководителя службы внутреннего аудита, руководителя службы внутреннего контроля кредитной организации</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dirty="0">
                <a:latin typeface="Times New Roman" pitchFamily="18" charset="0"/>
                <a:cs typeface="Times New Roman" pitchFamily="18" charset="0"/>
              </a:rPr>
              <a:t>При проведении проверок кредитных организаций может осуществляться проверка как системы внутреннего контроля в целом, так и отдельных операций (процедур) на предмет получения подтверждения:</a:t>
            </a:r>
          </a:p>
          <a:p>
            <a:pPr>
              <a:buNone/>
            </a:pPr>
            <a:r>
              <a:rPr lang="ru-RU" dirty="0">
                <a:latin typeface="Times New Roman" pitchFamily="18" charset="0"/>
                <a:cs typeface="Times New Roman" pitchFamily="18" charset="0"/>
              </a:rPr>
              <a:t>- соблюдения внутренних методик, программ, правил, порядков и процедур, а также установленных лимитов;</a:t>
            </a:r>
          </a:p>
          <a:p>
            <a:pPr>
              <a:buNone/>
            </a:pPr>
            <a:r>
              <a:rPr lang="ru-RU" dirty="0">
                <a:latin typeface="Times New Roman" pitchFamily="18" charset="0"/>
                <a:cs typeface="Times New Roman" pitchFamily="18" charset="0"/>
              </a:rPr>
              <a:t>- достоверности, полноты и объективности систем учета и отчетности, сбора, обработки и хранения иных сведений в соответствии с законодательством Российской Федерации;</a:t>
            </a:r>
          </a:p>
          <a:p>
            <a:pPr>
              <a:buNone/>
            </a:pPr>
            <a:r>
              <a:rPr lang="ru-RU" dirty="0">
                <a:latin typeface="Times New Roman" pitchFamily="18" charset="0"/>
                <a:cs typeface="Times New Roman" pitchFamily="18" charset="0"/>
              </a:rPr>
              <a:t>- надежности установленных и применяемых кредитной организацией отдельных способов (методов) контроля</a:t>
            </a:r>
            <a:r>
              <a:rPr lang="ru-RU" dirty="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12776"/>
            <a:ext cx="8229600" cy="5112568"/>
          </a:xfrm>
        </p:spPr>
        <p:txBody>
          <a:bodyPr>
            <a:normAutofit fontScale="70000" lnSpcReduction="20000"/>
          </a:bodyPr>
          <a:lstStyle/>
          <a:p>
            <a:r>
              <a:rPr lang="ru-RU" sz="3400" dirty="0">
                <a:latin typeface="Times New Roman" pitchFamily="18" charset="0"/>
                <a:cs typeface="Times New Roman" pitchFamily="18" charset="0"/>
              </a:rPr>
              <a:t>По результатам проведенной оценки, а также в случае выявления несоответствия системы внутреннего контроля кредитной организации (банковской группы) установленным Банком России требованиям и (или) характеру и масштабу совершаемых кредитной организацией (банковской группой) операций, уровню и сочетанию принимаемых рисков, </a:t>
            </a:r>
            <a:r>
              <a:rPr lang="ru-RU" sz="3400" dirty="0" smtClean="0">
                <a:latin typeface="Times New Roman" pitchFamily="18" charset="0"/>
                <a:cs typeface="Times New Roman" pitchFamily="18" charset="0"/>
              </a:rPr>
              <a:t>Банк </a:t>
            </a:r>
            <a:r>
              <a:rPr lang="ru-RU" sz="3400" dirty="0">
                <a:latin typeface="Times New Roman" pitchFamily="18" charset="0"/>
                <a:cs typeface="Times New Roman" pitchFamily="18" charset="0"/>
              </a:rPr>
              <a:t>России направляет предписание о приведении системы внутреннего контроля кредитной организации (банковской группы) в соответствие с требованиями Банка России, характером и масштабом совершаемых кредитной организацией (банковской группой) операций, уровнем и сочетанием принимаемых рисков и (или) об установлении для кредитной организации (банковской группы) индивидуальных предельных значений обязательных нормативов.</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67544" y="1412776"/>
            <a:ext cx="8229600" cy="4525963"/>
          </a:xfrm>
        </p:spPr>
        <p:txBody>
          <a:bodyPr>
            <a:normAutofit fontScale="85000" lnSpcReduction="20000"/>
          </a:bodyPr>
          <a:lstStyle/>
          <a:p>
            <a:pPr>
              <a:buNone/>
            </a:pPr>
            <a:r>
              <a:rPr lang="ru-RU" dirty="0">
                <a:latin typeface="Times New Roman" pitchFamily="18" charset="0"/>
                <a:cs typeface="Times New Roman" pitchFamily="18" charset="0"/>
              </a:rPr>
              <a:t>Положением прописаны основные способы (методы) осуществления проверок службой внутреннего аудита, определены основные  операции и иные сделки и соответствующий им предмет проверки.</a:t>
            </a:r>
          </a:p>
          <a:p>
            <a:pPr>
              <a:buNone/>
            </a:pPr>
            <a:r>
              <a:rPr lang="ru-RU" dirty="0">
                <a:latin typeface="Times New Roman" pitchFamily="18" charset="0"/>
                <a:cs typeface="Times New Roman" pitchFamily="18" charset="0"/>
              </a:rPr>
              <a:t> </a:t>
            </a:r>
          </a:p>
          <a:p>
            <a:pPr>
              <a:buNone/>
            </a:pPr>
            <a:r>
              <a:rPr lang="ru-RU" dirty="0">
                <a:latin typeface="Times New Roman" pitchFamily="18" charset="0"/>
                <a:cs typeface="Times New Roman" pitchFamily="18" charset="0"/>
              </a:rPr>
              <a:t>Планы работы службы внутреннего аудита разрабатываются службой внутреннего аудита, должны утверждаться советом директоров (наблюдательным советом) кредитной организации. Планы работы службы внутреннего аудита могут согласовываться с единоличным и (или) коллегиальным исполнительным органом</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Внутренний контроль и внутренний аудит страховщика</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sz="3400" dirty="0">
                <a:latin typeface="Times New Roman" pitchFamily="18" charset="0"/>
                <a:cs typeface="Times New Roman" pitchFamily="18" charset="0"/>
              </a:rPr>
              <a:t>Отчеты о выполнении планов проверок представляются службой внутреннего аудита не реже двух раз в год совету директоров (наблюдательному совету). Копия отчета о выполнении плана проверок направляется службой внутреннего аудита единоличному и коллегиальному исполнительному органу.</a:t>
            </a:r>
          </a:p>
          <a:p>
            <a:pPr>
              <a:buNone/>
            </a:pPr>
            <a:r>
              <a:rPr lang="ru-RU" sz="3400" dirty="0">
                <a:latin typeface="Times New Roman" pitchFamily="18" charset="0"/>
                <a:cs typeface="Times New Roman" pitchFamily="18" charset="0"/>
              </a:rPr>
              <a:t>Программа проверки должна содержать цели проверки и определять ключевые банковские риски и механизмы обеспечения полноты и эффективности контроля в проверяемом направлении банковской деятельности.</a:t>
            </a:r>
          </a:p>
          <a:p>
            <a:pPr>
              <a:buNone/>
            </a:pPr>
            <a:r>
              <a:rPr lang="ru-RU" sz="3400" dirty="0">
                <a:latin typeface="Times New Roman" pitchFamily="18" charset="0"/>
                <a:cs typeface="Times New Roman" pitchFamily="18" charset="0"/>
              </a:rPr>
              <a:t>В рабочих документах проверок службы внутреннего аудита отражаются этапы проверки и выполненные проверочные процедуры, данные о рассмотренных документах и иной полученной в ходе проверки информации.</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a:xfrm>
            <a:off x="457200" y="1484784"/>
            <a:ext cx="8229600" cy="4896544"/>
          </a:xfrm>
        </p:spPr>
        <p:txBody>
          <a:bodyPr>
            <a:normAutofit fontScale="70000" lnSpcReduction="20000"/>
          </a:bodyPr>
          <a:lstStyle/>
          <a:p>
            <a:pPr>
              <a:buNone/>
            </a:pPr>
            <a:r>
              <a:rPr lang="ru-RU" sz="3400" dirty="0">
                <a:latin typeface="Times New Roman" pitchFamily="18" charset="0"/>
                <a:cs typeface="Times New Roman" pitchFamily="18" charset="0"/>
              </a:rPr>
              <a:t>Отчеты и предложения по результатам проверок представляются службой внутреннего аудита совету директоров (наблюдательному совету), единоличному (его заместителям) и (или) коллегиальному исполнительному органу, руководителям проверяемых структурных подразделений кредитной </a:t>
            </a:r>
            <a:r>
              <a:rPr lang="ru-RU" sz="3400" dirty="0" smtClean="0">
                <a:latin typeface="Times New Roman" pitchFamily="18" charset="0"/>
                <a:cs typeface="Times New Roman" pitchFamily="18" charset="0"/>
              </a:rPr>
              <a:t>организации.</a:t>
            </a:r>
            <a:endParaRPr lang="ru-RU" sz="3400" dirty="0">
              <a:latin typeface="Times New Roman" pitchFamily="18" charset="0"/>
              <a:cs typeface="Times New Roman" pitchFamily="18" charset="0"/>
            </a:endParaRPr>
          </a:p>
          <a:p>
            <a:pPr>
              <a:buNone/>
            </a:pPr>
            <a:r>
              <a:rPr lang="ru-RU" sz="3400" dirty="0">
                <a:latin typeface="Times New Roman" pitchFamily="18" charset="0"/>
                <a:cs typeface="Times New Roman" pitchFamily="18" charset="0"/>
              </a:rPr>
              <a:t>Отчеты должны содержать описание целей проверки, выполненных работ, выявленных нарушений, ошибок и недостатков в деятельности кредитной организации, которые могут создать угрозу интересам кредиторов и вкладчиков или оказать влияние на финансовую устойчивость кредитной организации, и рекомендации службы внутреннего аудита по улучшению работы и устранению нарушений, ошибок и недостатков.</a:t>
            </a:r>
          </a:p>
          <a:p>
            <a:pPr>
              <a:buNone/>
            </a:pPr>
            <a:r>
              <a:rPr lang="ru-RU" dirty="0"/>
              <a:t>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77500" lnSpcReduction="20000"/>
          </a:bodyPr>
          <a:lstStyle/>
          <a:p>
            <a:pPr algn="just">
              <a:buNone/>
            </a:pPr>
            <a:r>
              <a:rPr lang="ru-RU" dirty="0">
                <a:latin typeface="Times New Roman" pitchFamily="18" charset="0"/>
                <a:cs typeface="Times New Roman" pitchFamily="18" charset="0"/>
              </a:rPr>
              <a:t>Модель COSO включает в себя несколько основных положений:</a:t>
            </a:r>
          </a:p>
          <a:p>
            <a:pPr lvl="0" algn="just"/>
            <a:r>
              <a:rPr lang="ru-RU" dirty="0">
                <a:latin typeface="Times New Roman" pitchFamily="18" charset="0"/>
                <a:cs typeface="Times New Roman" pitchFamily="18" charset="0"/>
              </a:rPr>
              <a:t>Внутренний контроль представляет собой процесс. Это средство для достижения цели, а не самоцель.</a:t>
            </a:r>
          </a:p>
          <a:p>
            <a:pPr lvl="0" algn="just"/>
            <a:r>
              <a:rPr lang="ru-RU" dirty="0">
                <a:latin typeface="Times New Roman" pitchFamily="18" charset="0"/>
                <a:cs typeface="Times New Roman" pitchFamily="18" charset="0"/>
              </a:rPr>
              <a:t>Внутренний контроль зависит от людей. Он представляет собой не только политики, руководства и формы, но и людей на всех уровнях организации.</a:t>
            </a:r>
          </a:p>
          <a:p>
            <a:pPr lvl="0" algn="just"/>
            <a:r>
              <a:rPr lang="ru-RU" dirty="0">
                <a:latin typeface="Times New Roman" pitchFamily="18" charset="0"/>
                <a:cs typeface="Times New Roman" pitchFamily="18" charset="0"/>
              </a:rPr>
              <a:t>Внутренний контроль может обеспечить руководству и Совету компании лишь достаточную уверенность, но не абсолютные гарантии,</a:t>
            </a:r>
          </a:p>
          <a:p>
            <a:pPr lvl="0" algn="just"/>
            <a:r>
              <a:rPr lang="ru-RU" dirty="0">
                <a:latin typeface="Times New Roman" pitchFamily="18" charset="0"/>
                <a:cs typeface="Times New Roman" pitchFamily="18" charset="0"/>
              </a:rPr>
              <a:t>Внутренний контроль направлен на достижение целей в одной или нескольких отдельных, но пересекающихся категориях.</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fontScale="92500" lnSpcReduction="10000"/>
          </a:bodyPr>
          <a:lstStyle/>
          <a:p>
            <a:pPr algn="just">
              <a:buNone/>
            </a:pPr>
            <a:r>
              <a:rPr lang="ru-RU" sz="2800" b="1" dirty="0">
                <a:latin typeface="Times New Roman" pitchFamily="18" charset="0"/>
                <a:cs typeface="Times New Roman" pitchFamily="18" charset="0"/>
              </a:rPr>
              <a:t>Определение внутреннего контроля и целей модели</a:t>
            </a:r>
            <a:endParaRPr lang="ru-RU" sz="2800" dirty="0">
              <a:latin typeface="Times New Roman" pitchFamily="18" charset="0"/>
              <a:cs typeface="Times New Roman" pitchFamily="18" charset="0"/>
            </a:endParaRPr>
          </a:p>
          <a:p>
            <a:pPr algn="just">
              <a:buNone/>
            </a:pP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Модель COSO определяет внутренний контроль как процесс, осуществляемый советом директоров, менеджментом и остальным персоналом компании, предназначенный для обеспечения «разумной уверенности» касательно достижения целей в следующих категориях:</a:t>
            </a:r>
          </a:p>
          <a:p>
            <a:pPr lvl="0" algn="just"/>
            <a:r>
              <a:rPr lang="ru-RU" sz="2800" dirty="0">
                <a:latin typeface="Times New Roman" pitchFamily="18" charset="0"/>
                <a:cs typeface="Times New Roman" pitchFamily="18" charset="0"/>
              </a:rPr>
              <a:t>Эффективность и продуктивность операций</a:t>
            </a:r>
          </a:p>
          <a:p>
            <a:pPr lvl="0" algn="just"/>
            <a:r>
              <a:rPr lang="ru-RU" sz="2800" dirty="0">
                <a:latin typeface="Times New Roman" pitchFamily="18" charset="0"/>
                <a:cs typeface="Times New Roman" pitchFamily="18" charset="0"/>
              </a:rPr>
              <a:t>Надежность финансовой отчетности</a:t>
            </a:r>
          </a:p>
          <a:p>
            <a:pPr lvl="0" algn="just"/>
            <a:r>
              <a:rPr lang="ru-RU" sz="2800" dirty="0">
                <a:latin typeface="Times New Roman" pitchFamily="18" charset="0"/>
                <a:cs typeface="Times New Roman" pitchFamily="18" charset="0"/>
              </a:rPr>
              <a:t>Соблюдение законов и правил.</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lnSpcReduction="10000"/>
          </a:bodyPr>
          <a:lstStyle/>
          <a:p>
            <a:pPr>
              <a:buNone/>
            </a:pPr>
            <a:r>
              <a:rPr lang="ru-RU" sz="2600" b="1" dirty="0">
                <a:latin typeface="Times New Roman" pitchFamily="18" charset="0"/>
                <a:cs typeface="Times New Roman" pitchFamily="18" charset="0"/>
              </a:rPr>
              <a:t>Пять компонентов модели</a:t>
            </a:r>
            <a:endParaRPr lang="ru-RU" sz="2600" dirty="0">
              <a:latin typeface="Times New Roman" pitchFamily="18" charset="0"/>
              <a:cs typeface="Times New Roman" pitchFamily="18" charset="0"/>
            </a:endParaRPr>
          </a:p>
          <a:p>
            <a:pPr>
              <a:buNone/>
            </a:pPr>
            <a:r>
              <a:rPr lang="ru-RU" sz="2600" dirty="0" smtClean="0">
                <a:latin typeface="Times New Roman" pitchFamily="18" charset="0"/>
                <a:cs typeface="Times New Roman" pitchFamily="18" charset="0"/>
              </a:rPr>
              <a:t>Модель </a:t>
            </a:r>
            <a:r>
              <a:rPr lang="ru-RU" sz="2600" dirty="0">
                <a:latin typeface="Times New Roman" pitchFamily="18" charset="0"/>
                <a:cs typeface="Times New Roman" pitchFamily="18" charset="0"/>
              </a:rPr>
              <a:t>внутреннего контроля, предложенная COSO, состоит из пяти взаимосвязанных компонентов, происходящих из способов управления бизнесом. Согласно COSO, эти компоненты обеспечивают эффективную основу для описания и анализа системы внутреннего контроля осуществляемой в организации в соответствии с требованиями финансового регламента. </a:t>
            </a:r>
            <a:r>
              <a:rPr lang="ru-RU" sz="2600" u="sng" dirty="0">
                <a:latin typeface="Times New Roman" pitchFamily="18" charset="0"/>
                <a:cs typeface="Times New Roman" pitchFamily="18" charset="0"/>
              </a:rPr>
              <a:t>Пять компонентов </a:t>
            </a:r>
            <a:r>
              <a:rPr lang="ru-RU" sz="2600" dirty="0">
                <a:latin typeface="Times New Roman" pitchFamily="18" charset="0"/>
                <a:cs typeface="Times New Roman" pitchFamily="18" charset="0"/>
              </a:rPr>
              <a:t>включают в себя: </a:t>
            </a:r>
            <a:r>
              <a:rPr lang="ru-RU" sz="2600" dirty="0" smtClean="0">
                <a:latin typeface="Times New Roman" pitchFamily="18" charset="0"/>
                <a:cs typeface="Times New Roman" pitchFamily="18" charset="0"/>
              </a:rPr>
              <a:t>контрольную среду, оценку рисков, средства контроля, информацию и коммуникацию, мониторинг.</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Autofit/>
          </a:bodyPr>
          <a:lstStyle/>
          <a:p>
            <a:r>
              <a:rPr lang="ru-RU" sz="2400" b="1" dirty="0">
                <a:latin typeface="Times New Roman" pitchFamily="18" charset="0"/>
                <a:cs typeface="Times New Roman" pitchFamily="18" charset="0"/>
              </a:rPr>
              <a:t>Контрольная среда:</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Контрольная </a:t>
            </a:r>
            <a:r>
              <a:rPr lang="ru-RU" sz="2400" dirty="0">
                <a:latin typeface="Times New Roman" pitchFamily="18" charset="0"/>
                <a:cs typeface="Times New Roman" pitchFamily="18" charset="0"/>
              </a:rPr>
              <a:t>среда задает атмосферу в организации, влияя на контрольное сознание своего персонала. Она является основой для всех остальных компонентов внутреннего контроля, обеспечивая дисциплину и структуру. К факторам контрольной среды относятся честность, этические ценности, стиль работы руководства, система делегирования полномочий, а также процессы управления и развития персонала в организации. </a:t>
            </a:r>
          </a:p>
          <a:p>
            <a:pPr>
              <a:buNone/>
            </a:pPr>
            <a:r>
              <a:rPr lang="ru-RU" sz="2400" dirty="0">
                <a:latin typeface="Times New Roman" pitchFamily="18" charset="0"/>
                <a:cs typeface="Times New Roman" pitchFamily="18" charset="0"/>
              </a:rPr>
              <a:t>Является базисом для всех других элементов внутреннего контроля.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Внутренний контроль и внутренний аудит страховщика</a:t>
            </a:r>
            <a:endParaRPr lang="ru-RU" sz="3200" dirty="0"/>
          </a:p>
        </p:txBody>
      </p:sp>
      <p:sp>
        <p:nvSpPr>
          <p:cNvPr id="3" name="Содержимое 2"/>
          <p:cNvSpPr>
            <a:spLocks noGrp="1"/>
          </p:cNvSpPr>
          <p:nvPr>
            <p:ph idx="1"/>
          </p:nvPr>
        </p:nvSpPr>
        <p:spPr/>
        <p:txBody>
          <a:bodyPr>
            <a:normAutofit/>
          </a:bodyPr>
          <a:lstStyle/>
          <a:p>
            <a:pPr algn="just"/>
            <a:r>
              <a:rPr lang="ru-RU" sz="2600" b="1" dirty="0">
                <a:latin typeface="Times New Roman" pitchFamily="18" charset="0"/>
                <a:cs typeface="Times New Roman" pitchFamily="18" charset="0"/>
              </a:rPr>
              <a:t>Оценка рисков:</a:t>
            </a:r>
            <a:r>
              <a:rPr lang="ru-RU" sz="2600" dirty="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pPr algn="just">
              <a:buNone/>
            </a:pPr>
            <a:r>
              <a:rPr lang="ru-RU" sz="2600" dirty="0" smtClean="0">
                <a:latin typeface="Times New Roman" pitchFamily="18" charset="0"/>
                <a:cs typeface="Times New Roman" pitchFamily="18" charset="0"/>
              </a:rPr>
              <a:t>каждая </a:t>
            </a:r>
            <a:r>
              <a:rPr lang="ru-RU" sz="2600" dirty="0">
                <a:latin typeface="Times New Roman" pitchFamily="18" charset="0"/>
                <a:cs typeface="Times New Roman" pitchFamily="18" charset="0"/>
              </a:rPr>
              <a:t>организация сталкивается с различными рисками от внешних и внутренних источников, которые должны быть оценены. Предварительным условием для оценки риска является определение целей, поэтому оценка риска подразумевает выявление и анализ соответствующих рисков связанных с достижением установленных целей. Оценка риска является необходимым условием для определения того, как необходимо управлять рисками.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3207</Words>
  <Application>Microsoft Office PowerPoint</Application>
  <PresentationFormat>Экран (4:3)</PresentationFormat>
  <Paragraphs>188</Paragraphs>
  <Slides>46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Тема Office</vt:lpstr>
      <vt:lpstr>Страховой Бизнес Форум «Вызовы года 2014»</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 Магический куб ERM COSO</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lpstr>Внутренний контроль и внутренний аудит страховщика</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Страховой Бизнес Форум «Вызовы года 2014»</dc:title>
  <dc:creator>sony</dc:creator>
  <cp:lastModifiedBy>sony</cp:lastModifiedBy>
  <cp:revision>27</cp:revision>
  <dcterms:created xsi:type="dcterms:W3CDTF">2014-09-19T00:26:35Z</dcterms:created>
  <dcterms:modified xsi:type="dcterms:W3CDTF">2014-09-19T04:45:23Z</dcterms:modified>
</cp:coreProperties>
</file>